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5"/>
  </p:notesMasterIdLst>
  <p:sldIdLst>
    <p:sldId id="258" r:id="rId5"/>
    <p:sldId id="308" r:id="rId6"/>
    <p:sldId id="309" r:id="rId7"/>
    <p:sldId id="310" r:id="rId8"/>
    <p:sldId id="314" r:id="rId9"/>
    <p:sldId id="315" r:id="rId10"/>
    <p:sldId id="1432" r:id="rId11"/>
    <p:sldId id="1418" r:id="rId12"/>
    <p:sldId id="1427" r:id="rId13"/>
    <p:sldId id="1428" r:id="rId14"/>
    <p:sldId id="1423" r:id="rId15"/>
    <p:sldId id="284" r:id="rId16"/>
    <p:sldId id="281" r:id="rId17"/>
    <p:sldId id="1433" r:id="rId18"/>
    <p:sldId id="1434" r:id="rId19"/>
    <p:sldId id="313" r:id="rId20"/>
    <p:sldId id="300" r:id="rId21"/>
    <p:sldId id="305" r:id="rId22"/>
    <p:sldId id="307" r:id="rId23"/>
    <p:sldId id="306" r:id="rId24"/>
    <p:sldId id="298" r:id="rId25"/>
    <p:sldId id="301" r:id="rId26"/>
    <p:sldId id="302" r:id="rId27"/>
    <p:sldId id="303" r:id="rId28"/>
    <p:sldId id="312" r:id="rId29"/>
    <p:sldId id="1436" r:id="rId30"/>
    <p:sldId id="1437" r:id="rId31"/>
    <p:sldId id="311" r:id="rId32"/>
    <p:sldId id="1435" r:id="rId33"/>
    <p:sldId id="295" r:id="rId34"/>
  </p:sldIdLst>
  <p:sldSz cx="12192000" cy="6858000"/>
  <p:notesSz cx="6858000" cy="9144000"/>
  <p:defaultTextStyle>
    <a:defPPr>
      <a:defRPr lang="en-CH"/>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6ABD6EA-42A0-439B-BF4E-9E04FB4F317B}" v="336" dt="2024-04-01T21:00:43.75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3" autoAdjust="0"/>
    <p:restoredTop sz="92256" autoAdjust="0"/>
  </p:normalViewPr>
  <p:slideViewPr>
    <p:cSldViewPr snapToGrid="0">
      <p:cViewPr varScale="1">
        <p:scale>
          <a:sx n="54" d="100"/>
          <a:sy n="54" d="100"/>
        </p:scale>
        <p:origin x="456" y="40"/>
      </p:cViewPr>
      <p:guideLst/>
    </p:cSldViewPr>
  </p:slideViewPr>
  <p:notesTextViewPr>
    <p:cViewPr>
      <p:scale>
        <a:sx n="75" d="100"/>
        <a:sy n="75"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is Filipe NUNES" userId="4aa28c8f-af2c-4a2b-9cfc-8cf541e572a6" providerId="ADAL" clId="{B6ABD6EA-42A0-439B-BF4E-9E04FB4F317B}"/>
    <pc:docChg chg="custSel modSld">
      <pc:chgData name="Luis Filipe NUNES" userId="4aa28c8f-af2c-4a2b-9cfc-8cf541e572a6" providerId="ADAL" clId="{B6ABD6EA-42A0-439B-BF4E-9E04FB4F317B}" dt="2024-04-01T21:00:43.752" v="619" actId="404"/>
      <pc:docMkLst>
        <pc:docMk/>
      </pc:docMkLst>
      <pc:sldChg chg="addSp modSp mod">
        <pc:chgData name="Luis Filipe NUNES" userId="4aa28c8f-af2c-4a2b-9cfc-8cf541e572a6" providerId="ADAL" clId="{B6ABD6EA-42A0-439B-BF4E-9E04FB4F317B}" dt="2024-04-01T20:07:51.920" v="223" actId="14100"/>
        <pc:sldMkLst>
          <pc:docMk/>
          <pc:sldMk cId="3711310496" sldId="284"/>
        </pc:sldMkLst>
        <pc:spChg chg="add mod">
          <ac:chgData name="Luis Filipe NUNES" userId="4aa28c8f-af2c-4a2b-9cfc-8cf541e572a6" providerId="ADAL" clId="{B6ABD6EA-42A0-439B-BF4E-9E04FB4F317B}" dt="2024-04-01T20:06:11.651" v="143" actId="14100"/>
          <ac:spMkLst>
            <pc:docMk/>
            <pc:sldMk cId="3711310496" sldId="284"/>
            <ac:spMk id="3" creationId="{628E3CC8-AF36-C343-0190-BA00BA3110CB}"/>
          </ac:spMkLst>
        </pc:spChg>
        <pc:spChg chg="mod">
          <ac:chgData name="Luis Filipe NUNES" userId="4aa28c8f-af2c-4a2b-9cfc-8cf541e572a6" providerId="ADAL" clId="{B6ABD6EA-42A0-439B-BF4E-9E04FB4F317B}" dt="2024-04-01T20:07:51.920" v="223" actId="14100"/>
          <ac:spMkLst>
            <pc:docMk/>
            <pc:sldMk cId="3711310496" sldId="284"/>
            <ac:spMk id="37" creationId="{3E39778C-3964-4BA0-AF34-289D48ADC8BB}"/>
          </ac:spMkLst>
        </pc:spChg>
        <pc:spChg chg="mod">
          <ac:chgData name="Luis Filipe NUNES" userId="4aa28c8f-af2c-4a2b-9cfc-8cf541e572a6" providerId="ADAL" clId="{B6ABD6EA-42A0-439B-BF4E-9E04FB4F317B}" dt="2024-04-01T20:07:31.053" v="199" actId="14100"/>
          <ac:spMkLst>
            <pc:docMk/>
            <pc:sldMk cId="3711310496" sldId="284"/>
            <ac:spMk id="45" creationId="{BBD6D82D-1709-4131-BF8D-A667CBF8CEA7}"/>
          </ac:spMkLst>
        </pc:spChg>
        <pc:spChg chg="mod">
          <ac:chgData name="Luis Filipe NUNES" userId="4aa28c8f-af2c-4a2b-9cfc-8cf541e572a6" providerId="ADAL" clId="{B6ABD6EA-42A0-439B-BF4E-9E04FB4F317B}" dt="2024-04-01T20:06:44.742" v="165" actId="14100"/>
          <ac:spMkLst>
            <pc:docMk/>
            <pc:sldMk cId="3711310496" sldId="284"/>
            <ac:spMk id="46" creationId="{6FC52D56-DD9C-4AB0-A3D9-53C74FE132C2}"/>
          </ac:spMkLst>
        </pc:spChg>
        <pc:grpChg chg="mod">
          <ac:chgData name="Luis Filipe NUNES" userId="4aa28c8f-af2c-4a2b-9cfc-8cf541e572a6" providerId="ADAL" clId="{B6ABD6EA-42A0-439B-BF4E-9E04FB4F317B}" dt="2024-04-01T20:06:20.522" v="162" actId="1036"/>
          <ac:grpSpMkLst>
            <pc:docMk/>
            <pc:sldMk cId="3711310496" sldId="284"/>
            <ac:grpSpMk id="2" creationId="{9086664F-F6FA-4129-9A9C-DC95D14DDF83}"/>
          </ac:grpSpMkLst>
        </pc:grpChg>
      </pc:sldChg>
      <pc:sldChg chg="modSp mod">
        <pc:chgData name="Luis Filipe NUNES" userId="4aa28c8f-af2c-4a2b-9cfc-8cf541e572a6" providerId="ADAL" clId="{B6ABD6EA-42A0-439B-BF4E-9E04FB4F317B}" dt="2024-04-01T19:59:43.895" v="13" actId="20577"/>
        <pc:sldMkLst>
          <pc:docMk/>
          <pc:sldMk cId="1308878982" sldId="308"/>
        </pc:sldMkLst>
        <pc:spChg chg="mod">
          <ac:chgData name="Luis Filipe NUNES" userId="4aa28c8f-af2c-4a2b-9cfc-8cf541e572a6" providerId="ADAL" clId="{B6ABD6EA-42A0-439B-BF4E-9E04FB4F317B}" dt="2024-04-01T19:59:43.895" v="13" actId="20577"/>
          <ac:spMkLst>
            <pc:docMk/>
            <pc:sldMk cId="1308878982" sldId="308"/>
            <ac:spMk id="3" creationId="{71760EB2-984F-4D58-823D-907DCC019417}"/>
          </ac:spMkLst>
        </pc:spChg>
      </pc:sldChg>
      <pc:sldChg chg="modSp mod">
        <pc:chgData name="Luis Filipe NUNES" userId="4aa28c8f-af2c-4a2b-9cfc-8cf541e572a6" providerId="ADAL" clId="{B6ABD6EA-42A0-439B-BF4E-9E04FB4F317B}" dt="2024-04-01T20:22:03.291" v="251" actId="20577"/>
        <pc:sldMkLst>
          <pc:docMk/>
          <pc:sldMk cId="283072537" sldId="310"/>
        </pc:sldMkLst>
        <pc:spChg chg="mod">
          <ac:chgData name="Luis Filipe NUNES" userId="4aa28c8f-af2c-4a2b-9cfc-8cf541e572a6" providerId="ADAL" clId="{B6ABD6EA-42A0-439B-BF4E-9E04FB4F317B}" dt="2024-04-01T20:22:03.291" v="251" actId="20577"/>
          <ac:spMkLst>
            <pc:docMk/>
            <pc:sldMk cId="283072537" sldId="310"/>
            <ac:spMk id="2" creationId="{EB793353-53F3-4061-8EF9-F37F95CB6322}"/>
          </ac:spMkLst>
        </pc:spChg>
        <pc:spChg chg="mod">
          <ac:chgData name="Luis Filipe NUNES" userId="4aa28c8f-af2c-4a2b-9cfc-8cf541e572a6" providerId="ADAL" clId="{B6ABD6EA-42A0-439B-BF4E-9E04FB4F317B}" dt="2024-04-01T20:02:03.306" v="93" actId="6549"/>
          <ac:spMkLst>
            <pc:docMk/>
            <pc:sldMk cId="283072537" sldId="310"/>
            <ac:spMk id="3" creationId="{21C9C695-CB4F-4003-85FC-020D3B1B2961}"/>
          </ac:spMkLst>
        </pc:spChg>
      </pc:sldChg>
      <pc:sldChg chg="modSp modAnim">
        <pc:chgData name="Luis Filipe NUNES" userId="4aa28c8f-af2c-4a2b-9cfc-8cf541e572a6" providerId="ADAL" clId="{B6ABD6EA-42A0-439B-BF4E-9E04FB4F317B}" dt="2024-04-01T20:21:00.694" v="227" actId="20577"/>
        <pc:sldMkLst>
          <pc:docMk/>
          <pc:sldMk cId="448251460" sldId="314"/>
        </pc:sldMkLst>
        <pc:spChg chg="mod">
          <ac:chgData name="Luis Filipe NUNES" userId="4aa28c8f-af2c-4a2b-9cfc-8cf541e572a6" providerId="ADAL" clId="{B6ABD6EA-42A0-439B-BF4E-9E04FB4F317B}" dt="2024-04-01T20:21:00.694" v="227" actId="20577"/>
          <ac:spMkLst>
            <pc:docMk/>
            <pc:sldMk cId="448251460" sldId="314"/>
            <ac:spMk id="3" creationId="{21C9C695-CB4F-4003-85FC-020D3B1B2961}"/>
          </ac:spMkLst>
        </pc:spChg>
      </pc:sldChg>
      <pc:sldChg chg="modAnim">
        <pc:chgData name="Luis Filipe NUNES" userId="4aa28c8f-af2c-4a2b-9cfc-8cf541e572a6" providerId="ADAL" clId="{B6ABD6EA-42A0-439B-BF4E-9E04FB4F317B}" dt="2024-04-01T20:23:07.416" v="252"/>
        <pc:sldMkLst>
          <pc:docMk/>
          <pc:sldMk cId="2930549288" sldId="315"/>
        </pc:sldMkLst>
      </pc:sldChg>
      <pc:sldChg chg="delSp mod">
        <pc:chgData name="Luis Filipe NUNES" userId="4aa28c8f-af2c-4a2b-9cfc-8cf541e572a6" providerId="ADAL" clId="{B6ABD6EA-42A0-439B-BF4E-9E04FB4F317B}" dt="2024-04-01T20:29:27.640" v="253" actId="478"/>
        <pc:sldMkLst>
          <pc:docMk/>
          <pc:sldMk cId="3144009110" sldId="1418"/>
        </pc:sldMkLst>
        <pc:picChg chg="del">
          <ac:chgData name="Luis Filipe NUNES" userId="4aa28c8f-af2c-4a2b-9cfc-8cf541e572a6" providerId="ADAL" clId="{B6ABD6EA-42A0-439B-BF4E-9E04FB4F317B}" dt="2024-04-01T20:29:27.640" v="253" actId="478"/>
          <ac:picMkLst>
            <pc:docMk/>
            <pc:sldMk cId="3144009110" sldId="1418"/>
            <ac:picMk id="25" creationId="{ED9F11E1-3AC3-E664-8A6B-A4CC4E71EAA8}"/>
          </ac:picMkLst>
        </pc:picChg>
      </pc:sldChg>
      <pc:sldChg chg="delSp modSp mod">
        <pc:chgData name="Luis Filipe NUNES" userId="4aa28c8f-af2c-4a2b-9cfc-8cf541e572a6" providerId="ADAL" clId="{B6ABD6EA-42A0-439B-BF4E-9E04FB4F317B}" dt="2024-04-01T20:29:45.572" v="256" actId="478"/>
        <pc:sldMkLst>
          <pc:docMk/>
          <pc:sldMk cId="2877029138" sldId="1423"/>
        </pc:sldMkLst>
        <pc:spChg chg="mod">
          <ac:chgData name="Luis Filipe NUNES" userId="4aa28c8f-af2c-4a2b-9cfc-8cf541e572a6" providerId="ADAL" clId="{B6ABD6EA-42A0-439B-BF4E-9E04FB4F317B}" dt="2024-04-01T20:04:17.816" v="96" actId="255"/>
          <ac:spMkLst>
            <pc:docMk/>
            <pc:sldMk cId="2877029138" sldId="1423"/>
            <ac:spMk id="8" creationId="{B5BC377C-C613-578C-AFA6-04181F81FE95}"/>
          </ac:spMkLst>
        </pc:spChg>
        <pc:picChg chg="del">
          <ac:chgData name="Luis Filipe NUNES" userId="4aa28c8f-af2c-4a2b-9cfc-8cf541e572a6" providerId="ADAL" clId="{B6ABD6EA-42A0-439B-BF4E-9E04FB4F317B}" dt="2024-04-01T20:29:45.572" v="256" actId="478"/>
          <ac:picMkLst>
            <pc:docMk/>
            <pc:sldMk cId="2877029138" sldId="1423"/>
            <ac:picMk id="25" creationId="{ED9F11E1-3AC3-E664-8A6B-A4CC4E71EAA8}"/>
          </ac:picMkLst>
        </pc:picChg>
      </pc:sldChg>
      <pc:sldChg chg="delSp mod">
        <pc:chgData name="Luis Filipe NUNES" userId="4aa28c8f-af2c-4a2b-9cfc-8cf541e572a6" providerId="ADAL" clId="{B6ABD6EA-42A0-439B-BF4E-9E04FB4F317B}" dt="2024-04-01T20:29:35.678" v="254" actId="478"/>
        <pc:sldMkLst>
          <pc:docMk/>
          <pc:sldMk cId="755118598" sldId="1427"/>
        </pc:sldMkLst>
        <pc:picChg chg="del">
          <ac:chgData name="Luis Filipe NUNES" userId="4aa28c8f-af2c-4a2b-9cfc-8cf541e572a6" providerId="ADAL" clId="{B6ABD6EA-42A0-439B-BF4E-9E04FB4F317B}" dt="2024-04-01T20:29:35.678" v="254" actId="478"/>
          <ac:picMkLst>
            <pc:docMk/>
            <pc:sldMk cId="755118598" sldId="1427"/>
            <ac:picMk id="25" creationId="{ED9F11E1-3AC3-E664-8A6B-A4CC4E71EAA8}"/>
          </ac:picMkLst>
        </pc:picChg>
      </pc:sldChg>
      <pc:sldChg chg="delSp modSp mod">
        <pc:chgData name="Luis Filipe NUNES" userId="4aa28c8f-af2c-4a2b-9cfc-8cf541e572a6" providerId="ADAL" clId="{B6ABD6EA-42A0-439B-BF4E-9E04FB4F317B}" dt="2024-04-01T20:38:54.952" v="536" actId="20577"/>
        <pc:sldMkLst>
          <pc:docMk/>
          <pc:sldMk cId="1189372724" sldId="1428"/>
        </pc:sldMkLst>
        <pc:spChg chg="mod">
          <ac:chgData name="Luis Filipe NUNES" userId="4aa28c8f-af2c-4a2b-9cfc-8cf541e572a6" providerId="ADAL" clId="{B6ABD6EA-42A0-439B-BF4E-9E04FB4F317B}" dt="2024-04-01T20:38:54.952" v="536" actId="20577"/>
          <ac:spMkLst>
            <pc:docMk/>
            <pc:sldMk cId="1189372724" sldId="1428"/>
            <ac:spMk id="3" creationId="{4D270662-3887-410B-5CF7-98016FB73B48}"/>
          </ac:spMkLst>
        </pc:spChg>
        <pc:picChg chg="del">
          <ac:chgData name="Luis Filipe NUNES" userId="4aa28c8f-af2c-4a2b-9cfc-8cf541e572a6" providerId="ADAL" clId="{B6ABD6EA-42A0-439B-BF4E-9E04FB4F317B}" dt="2024-04-01T20:29:40.628" v="255" actId="478"/>
          <ac:picMkLst>
            <pc:docMk/>
            <pc:sldMk cId="1189372724" sldId="1428"/>
            <ac:picMk id="25" creationId="{ED9F11E1-3AC3-E664-8A6B-A4CC4E71EAA8}"/>
          </ac:picMkLst>
        </pc:picChg>
      </pc:sldChg>
      <pc:sldChg chg="modSp mod">
        <pc:chgData name="Luis Filipe NUNES" userId="4aa28c8f-af2c-4a2b-9cfc-8cf541e572a6" providerId="ADAL" clId="{B6ABD6EA-42A0-439B-BF4E-9E04FB4F317B}" dt="2024-04-01T20:04:41.808" v="97" actId="1076"/>
        <pc:sldMkLst>
          <pc:docMk/>
          <pc:sldMk cId="4211611334" sldId="1432"/>
        </pc:sldMkLst>
        <pc:spChg chg="mod">
          <ac:chgData name="Luis Filipe NUNES" userId="4aa28c8f-af2c-4a2b-9cfc-8cf541e572a6" providerId="ADAL" clId="{B6ABD6EA-42A0-439B-BF4E-9E04FB4F317B}" dt="2024-04-01T20:04:41.808" v="97" actId="1076"/>
          <ac:spMkLst>
            <pc:docMk/>
            <pc:sldMk cId="4211611334" sldId="1432"/>
            <ac:spMk id="2" creationId="{00000000-0000-0000-0000-000000000000}"/>
          </ac:spMkLst>
        </pc:spChg>
      </pc:sldChg>
      <pc:sldChg chg="modSp mod">
        <pc:chgData name="Luis Filipe NUNES" userId="4aa28c8f-af2c-4a2b-9cfc-8cf541e572a6" providerId="ADAL" clId="{B6ABD6EA-42A0-439B-BF4E-9E04FB4F317B}" dt="2024-04-01T20:40:57.960" v="537" actId="14100"/>
        <pc:sldMkLst>
          <pc:docMk/>
          <pc:sldMk cId="2212976565" sldId="1433"/>
        </pc:sldMkLst>
        <pc:spChg chg="mod">
          <ac:chgData name="Luis Filipe NUNES" userId="4aa28c8f-af2c-4a2b-9cfc-8cf541e572a6" providerId="ADAL" clId="{B6ABD6EA-42A0-439B-BF4E-9E04FB4F317B}" dt="2024-04-01T20:40:57.960" v="537" actId="14100"/>
          <ac:spMkLst>
            <pc:docMk/>
            <pc:sldMk cId="2212976565" sldId="1433"/>
            <ac:spMk id="10" creationId="{F90959FA-4E74-5CB0-1115-F19870E55938}"/>
          </ac:spMkLst>
        </pc:spChg>
      </pc:sldChg>
      <pc:sldChg chg="modSp mod modAnim">
        <pc:chgData name="Luis Filipe NUNES" userId="4aa28c8f-af2c-4a2b-9cfc-8cf541e572a6" providerId="ADAL" clId="{B6ABD6EA-42A0-439B-BF4E-9E04FB4F317B}" dt="2024-04-01T21:00:43.752" v="619" actId="404"/>
        <pc:sldMkLst>
          <pc:docMk/>
          <pc:sldMk cId="3238025452" sldId="1434"/>
        </pc:sldMkLst>
        <pc:spChg chg="mod">
          <ac:chgData name="Luis Filipe NUNES" userId="4aa28c8f-af2c-4a2b-9cfc-8cf541e572a6" providerId="ADAL" clId="{B6ABD6EA-42A0-439B-BF4E-9E04FB4F317B}" dt="2024-04-01T21:00:43.752" v="619" actId="404"/>
          <ac:spMkLst>
            <pc:docMk/>
            <pc:sldMk cId="3238025452" sldId="1434"/>
            <ac:spMk id="3" creationId="{21C9C695-CB4F-4003-85FC-020D3B1B296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7972F0-6077-4CC0-A01F-675D0C315DC2}" type="doc">
      <dgm:prSet loTypeId="urn:microsoft.com/office/officeart/2011/layout/TabList" loCatId="list" qsTypeId="urn:microsoft.com/office/officeart/2005/8/quickstyle/simple1" qsCatId="simple" csTypeId="urn:microsoft.com/office/officeart/2005/8/colors/accent1_2" csCatId="accent1" phldr="1"/>
      <dgm:spPr/>
      <dgm:t>
        <a:bodyPr/>
        <a:lstStyle/>
        <a:p>
          <a:endParaRPr lang="en-CH"/>
        </a:p>
      </dgm:t>
    </dgm:pt>
    <dgm:pt modelId="{64F5682B-1AEE-4E0C-9F84-DDB8F95C6AC6}">
      <dgm:prSet phldrT="[Text]" custT="1"/>
      <dgm:spPr>
        <a:solidFill>
          <a:srgbClr val="74B743">
            <a:alpha val="60000"/>
          </a:srgbClr>
        </a:solidFill>
        <a:ln w="25400" cap="flat" cmpd="sng" algn="ctr">
          <a:noFill/>
          <a:prstDash val="solid"/>
        </a:ln>
        <a:effectLst/>
      </dgm:spPr>
      <dgm:t>
        <a:bodyPr spcFirstLastPara="0" vert="horz" wrap="square" lIns="40005" tIns="40005" rIns="40005" bIns="40005" numCol="1" spcCol="1270" anchor="ctr" anchorCtr="0"/>
        <a:lstStyle/>
        <a:p>
          <a:pPr marL="0" lvl="0" indent="0" algn="ctr" defTabSz="933450">
            <a:lnSpc>
              <a:spcPct val="90000"/>
            </a:lnSpc>
            <a:spcBef>
              <a:spcPct val="0"/>
            </a:spcBef>
            <a:spcAft>
              <a:spcPct val="35000"/>
            </a:spcAft>
            <a:buNone/>
          </a:pPr>
          <a:r>
            <a:rPr lang="en-US" sz="2800" b="1" kern="1200" dirty="0">
              <a:solidFill>
                <a:prstClr val="white"/>
              </a:solidFill>
              <a:latin typeface="Calibri"/>
              <a:ea typeface="+mn-ea"/>
              <a:cs typeface="+mn-cs"/>
            </a:rPr>
            <a:t>OSCAR/Surface</a:t>
          </a:r>
          <a:endParaRPr lang="en-CH" sz="2800" b="1" kern="1200" dirty="0">
            <a:solidFill>
              <a:prstClr val="white"/>
            </a:solidFill>
            <a:latin typeface="Calibri"/>
            <a:ea typeface="+mn-ea"/>
            <a:cs typeface="+mn-cs"/>
          </a:endParaRPr>
        </a:p>
      </dgm:t>
    </dgm:pt>
    <dgm:pt modelId="{4F8FF58E-7490-463F-8309-04DFD4CCA54B}" type="parTrans" cxnId="{FE461AE8-B77F-4250-894C-C7DD4D19C7D2}">
      <dgm:prSet/>
      <dgm:spPr/>
      <dgm:t>
        <a:bodyPr/>
        <a:lstStyle/>
        <a:p>
          <a:endParaRPr lang="en-CH"/>
        </a:p>
      </dgm:t>
    </dgm:pt>
    <dgm:pt modelId="{B84BE7DF-402A-4B72-A6C1-3273F290D65A}" type="sibTrans" cxnId="{FE461AE8-B77F-4250-894C-C7DD4D19C7D2}">
      <dgm:prSet/>
      <dgm:spPr/>
      <dgm:t>
        <a:bodyPr/>
        <a:lstStyle/>
        <a:p>
          <a:endParaRPr lang="en-CH"/>
        </a:p>
      </dgm:t>
    </dgm:pt>
    <dgm:pt modelId="{D2D85E8F-AE81-4CFC-9274-01A6837A54CF}">
      <dgm:prSet phldrT="[Text]" custT="1"/>
      <dgm:spPr/>
      <dgm:t>
        <a:bodyPr/>
        <a:lstStyle/>
        <a:p>
          <a:r>
            <a:rPr lang="en-US" sz="2400" i="1" dirty="0"/>
            <a:t>Observing Systems Capability Analysis and Review Tool</a:t>
          </a:r>
          <a:endParaRPr lang="en-CH" sz="2400" i="1" dirty="0"/>
        </a:p>
      </dgm:t>
    </dgm:pt>
    <dgm:pt modelId="{F10ED998-9CFF-452D-A801-DFA3A7BB3E9F}" type="parTrans" cxnId="{B85941D7-A8BD-4666-85EE-D1E1E32D5D7A}">
      <dgm:prSet/>
      <dgm:spPr/>
      <dgm:t>
        <a:bodyPr/>
        <a:lstStyle/>
        <a:p>
          <a:endParaRPr lang="en-CH"/>
        </a:p>
      </dgm:t>
    </dgm:pt>
    <dgm:pt modelId="{FD52FDA0-6350-45D6-AE9E-710C2916A07E}" type="sibTrans" cxnId="{B85941D7-A8BD-4666-85EE-D1E1E32D5D7A}">
      <dgm:prSet/>
      <dgm:spPr/>
      <dgm:t>
        <a:bodyPr/>
        <a:lstStyle/>
        <a:p>
          <a:endParaRPr lang="en-CH"/>
        </a:p>
      </dgm:t>
    </dgm:pt>
    <dgm:pt modelId="{741732F1-9D6D-4B94-BF68-004DA092BD86}">
      <dgm:prSet phldrT="[Text]" custT="1"/>
      <dgm:spPr>
        <a:solidFill>
          <a:srgbClr val="00B0F0">
            <a:alpha val="60000"/>
          </a:srgbClr>
        </a:solidFill>
        <a:ln>
          <a:noFill/>
        </a:ln>
      </dgm:spPr>
      <dgm:t>
        <a:bodyPr/>
        <a:lstStyle/>
        <a:p>
          <a:r>
            <a:rPr lang="en-US" sz="2800" b="1" dirty="0"/>
            <a:t>WDQMS</a:t>
          </a:r>
          <a:endParaRPr lang="en-CH" sz="2400" b="1" dirty="0"/>
        </a:p>
      </dgm:t>
    </dgm:pt>
    <dgm:pt modelId="{5B84155F-574B-4D2A-B3AB-14914611FC6F}" type="parTrans" cxnId="{26077CCC-96BB-4058-85C1-F0B24E0BFEFD}">
      <dgm:prSet/>
      <dgm:spPr/>
      <dgm:t>
        <a:bodyPr/>
        <a:lstStyle/>
        <a:p>
          <a:endParaRPr lang="en-CH"/>
        </a:p>
      </dgm:t>
    </dgm:pt>
    <dgm:pt modelId="{E085A24E-CE0E-4AE6-838F-E01F16DF26FA}" type="sibTrans" cxnId="{26077CCC-96BB-4058-85C1-F0B24E0BFEFD}">
      <dgm:prSet/>
      <dgm:spPr/>
      <dgm:t>
        <a:bodyPr/>
        <a:lstStyle/>
        <a:p>
          <a:endParaRPr lang="en-CH"/>
        </a:p>
      </dgm:t>
    </dgm:pt>
    <dgm:pt modelId="{4563167F-E4A4-4D9E-B1A5-F20C3FD28375}">
      <dgm:prSet phldrT="[Text]" custT="1"/>
      <dgm:spPr/>
      <dgm:t>
        <a:bodyPr/>
        <a:lstStyle/>
        <a:p>
          <a:r>
            <a:rPr lang="en-US" sz="2400" b="0" i="1" dirty="0"/>
            <a:t>WIGOS Data Quality Monitoring System</a:t>
          </a:r>
          <a:endParaRPr lang="en-CH" sz="2400" b="0" i="1" dirty="0"/>
        </a:p>
      </dgm:t>
    </dgm:pt>
    <dgm:pt modelId="{4B1342AC-A8FD-4A6D-BDA0-4635D780C99D}" type="parTrans" cxnId="{E1DC7168-2F1E-414C-9FA5-9E68F04C2D39}">
      <dgm:prSet/>
      <dgm:spPr/>
      <dgm:t>
        <a:bodyPr/>
        <a:lstStyle/>
        <a:p>
          <a:endParaRPr lang="en-CH"/>
        </a:p>
      </dgm:t>
    </dgm:pt>
    <dgm:pt modelId="{ABCB6E03-AD46-4F60-B63B-4AC0B737591E}" type="sibTrans" cxnId="{E1DC7168-2F1E-414C-9FA5-9E68F04C2D39}">
      <dgm:prSet/>
      <dgm:spPr/>
      <dgm:t>
        <a:bodyPr/>
        <a:lstStyle/>
        <a:p>
          <a:endParaRPr lang="en-CH"/>
        </a:p>
      </dgm:t>
    </dgm:pt>
    <dgm:pt modelId="{D0A78C23-B0C7-48CE-8919-FB2075B72D98}">
      <dgm:prSet phldrT="[Text]" custT="1"/>
      <dgm:spPr>
        <a:solidFill>
          <a:srgbClr val="F8A602">
            <a:alpha val="60000"/>
          </a:srgbClr>
        </a:solidFill>
        <a:ln>
          <a:noFill/>
        </a:ln>
      </dgm:spPr>
      <dgm:t>
        <a:bodyPr/>
        <a:lstStyle/>
        <a:p>
          <a:r>
            <a:rPr lang="en-US" sz="2800" b="1" dirty="0"/>
            <a:t>IMS</a:t>
          </a:r>
          <a:endParaRPr lang="en-CH" sz="2400" b="1" dirty="0"/>
        </a:p>
      </dgm:t>
    </dgm:pt>
    <dgm:pt modelId="{FF033484-0613-49BF-A40E-8A0612F82DD5}" type="parTrans" cxnId="{DA16475E-BEE0-4082-A79D-A22925786C78}">
      <dgm:prSet/>
      <dgm:spPr/>
      <dgm:t>
        <a:bodyPr/>
        <a:lstStyle/>
        <a:p>
          <a:endParaRPr lang="en-CH"/>
        </a:p>
      </dgm:t>
    </dgm:pt>
    <dgm:pt modelId="{EA474A7D-7375-43C6-A1A9-3621DB5A2F7F}" type="sibTrans" cxnId="{DA16475E-BEE0-4082-A79D-A22925786C78}">
      <dgm:prSet/>
      <dgm:spPr/>
      <dgm:t>
        <a:bodyPr/>
        <a:lstStyle/>
        <a:p>
          <a:endParaRPr lang="en-CH"/>
        </a:p>
      </dgm:t>
    </dgm:pt>
    <dgm:pt modelId="{5AACCE1D-34A7-49F0-AEEC-55FFFE053760}">
      <dgm:prSet phldrT="[Text]" custT="1"/>
      <dgm:spPr/>
      <dgm:t>
        <a:bodyPr/>
        <a:lstStyle/>
        <a:p>
          <a:r>
            <a:rPr lang="en-US" sz="2400" i="1" dirty="0"/>
            <a:t>Incident Management System</a:t>
          </a:r>
          <a:endParaRPr lang="en-CH" sz="2400" i="1" dirty="0"/>
        </a:p>
      </dgm:t>
    </dgm:pt>
    <dgm:pt modelId="{CAE8BD7B-3C03-43D5-B0A5-6A6EE05ED30F}" type="parTrans" cxnId="{F8896752-FBCB-4E4A-A09D-8EDB8116CABD}">
      <dgm:prSet/>
      <dgm:spPr/>
      <dgm:t>
        <a:bodyPr/>
        <a:lstStyle/>
        <a:p>
          <a:endParaRPr lang="en-CH"/>
        </a:p>
      </dgm:t>
    </dgm:pt>
    <dgm:pt modelId="{EA9B07B9-F89A-4840-BD24-D153A393CA19}" type="sibTrans" cxnId="{F8896752-FBCB-4E4A-A09D-8EDB8116CABD}">
      <dgm:prSet/>
      <dgm:spPr/>
      <dgm:t>
        <a:bodyPr/>
        <a:lstStyle/>
        <a:p>
          <a:endParaRPr lang="en-CH"/>
        </a:p>
      </dgm:t>
    </dgm:pt>
    <dgm:pt modelId="{D6A97EDD-5DD8-4165-8C93-C3642497C6AA}">
      <dgm:prSet phldrT="[Text]" custT="1"/>
      <dgm:spPr/>
      <dgm:t>
        <a:bodyPr/>
        <a:lstStyle/>
        <a:p>
          <a:pPr>
            <a:buFont typeface="Arial" panose="020B0604020202020204" pitchFamily="34" charset="0"/>
            <a:buChar char="•"/>
          </a:pPr>
          <a:r>
            <a:rPr lang="en-US" sz="2200" dirty="0">
              <a:solidFill>
                <a:schemeClr val="tx1"/>
              </a:solidFill>
            </a:rPr>
            <a:t>Operational since May 2016</a:t>
          </a:r>
          <a:endParaRPr lang="en-CH" sz="2200" dirty="0">
            <a:solidFill>
              <a:schemeClr val="tx1"/>
            </a:solidFill>
          </a:endParaRPr>
        </a:p>
      </dgm:t>
    </dgm:pt>
    <dgm:pt modelId="{2E954DA7-2D87-469B-A059-F75FF013AEAC}" type="parTrans" cxnId="{B906AD82-86CE-44C4-84D7-3366EE518B1C}">
      <dgm:prSet/>
      <dgm:spPr/>
      <dgm:t>
        <a:bodyPr/>
        <a:lstStyle/>
        <a:p>
          <a:endParaRPr lang="en-CH"/>
        </a:p>
      </dgm:t>
    </dgm:pt>
    <dgm:pt modelId="{F05CADDA-6A85-4AC0-828B-9F1CFE2C6B54}" type="sibTrans" cxnId="{B906AD82-86CE-44C4-84D7-3366EE518B1C}">
      <dgm:prSet/>
      <dgm:spPr/>
      <dgm:t>
        <a:bodyPr/>
        <a:lstStyle/>
        <a:p>
          <a:endParaRPr lang="en-CH"/>
        </a:p>
      </dgm:t>
    </dgm:pt>
    <dgm:pt modelId="{7280380A-C40A-4FCA-AB3C-F8765139503F}">
      <dgm:prSet phldrT="[Text]" custT="1"/>
      <dgm:spPr/>
      <dgm:t>
        <a:bodyPr/>
        <a:lstStyle/>
        <a:p>
          <a:pPr>
            <a:buFont typeface="Arial" panose="020B0604020202020204" pitchFamily="34" charset="0"/>
            <a:buChar char="•"/>
          </a:pPr>
          <a:endParaRPr lang="en-CH" sz="1400">
            <a:solidFill>
              <a:schemeClr val="tx1"/>
            </a:solidFill>
          </a:endParaRPr>
        </a:p>
      </dgm:t>
    </dgm:pt>
    <dgm:pt modelId="{A9C63C23-A5A6-4F6B-984C-74800E5175F4}" type="parTrans" cxnId="{E70A76F5-54A3-4F42-95AC-183EC1B9AA3E}">
      <dgm:prSet/>
      <dgm:spPr/>
      <dgm:t>
        <a:bodyPr/>
        <a:lstStyle/>
        <a:p>
          <a:endParaRPr lang="en-CH"/>
        </a:p>
      </dgm:t>
    </dgm:pt>
    <dgm:pt modelId="{145293D2-BBDE-44CA-AC83-AD15BC055850}" type="sibTrans" cxnId="{E70A76F5-54A3-4F42-95AC-183EC1B9AA3E}">
      <dgm:prSet/>
      <dgm:spPr/>
      <dgm:t>
        <a:bodyPr/>
        <a:lstStyle/>
        <a:p>
          <a:endParaRPr lang="en-CH"/>
        </a:p>
      </dgm:t>
    </dgm:pt>
    <dgm:pt modelId="{E7E7B582-B01B-4B33-9499-36D0492302F3}">
      <dgm:prSet phldrT="[Text]" custT="1"/>
      <dgm:spPr/>
      <dgm:t>
        <a:bodyPr/>
        <a:lstStyle/>
        <a:p>
          <a:pPr>
            <a:buFont typeface="Arial" panose="020B0604020202020204" pitchFamily="34" charset="0"/>
            <a:buChar char="•"/>
          </a:pPr>
          <a:r>
            <a:rPr lang="en-US" sz="2200" dirty="0">
              <a:solidFill>
                <a:schemeClr val="tx1"/>
              </a:solidFill>
            </a:rPr>
            <a:t>Operational since March 2020</a:t>
          </a:r>
          <a:endParaRPr lang="en-CH" sz="1400" dirty="0">
            <a:solidFill>
              <a:schemeClr val="tx1"/>
            </a:solidFill>
          </a:endParaRPr>
        </a:p>
      </dgm:t>
    </dgm:pt>
    <dgm:pt modelId="{B668BE2E-42F6-450F-BF71-5D03072D0A00}" type="parTrans" cxnId="{40910CB1-C234-4E2E-83F0-B98BB9169556}">
      <dgm:prSet/>
      <dgm:spPr/>
      <dgm:t>
        <a:bodyPr/>
        <a:lstStyle/>
        <a:p>
          <a:endParaRPr lang="en-CH"/>
        </a:p>
      </dgm:t>
    </dgm:pt>
    <dgm:pt modelId="{237160EC-7664-4C0C-9966-ED2DBBF42E8F}" type="sibTrans" cxnId="{40910CB1-C234-4E2E-83F0-B98BB9169556}">
      <dgm:prSet/>
      <dgm:spPr/>
      <dgm:t>
        <a:bodyPr/>
        <a:lstStyle/>
        <a:p>
          <a:endParaRPr lang="en-CH"/>
        </a:p>
      </dgm:t>
    </dgm:pt>
    <dgm:pt modelId="{D4116B9A-7C2B-49CA-BB1E-85ED92FAF157}">
      <dgm:prSet phldrT="[Text]" custT="1"/>
      <dgm:spPr/>
      <dgm:t>
        <a:bodyPr/>
        <a:lstStyle/>
        <a:p>
          <a:pPr>
            <a:buFont typeface="Arial" panose="020B0604020202020204" pitchFamily="34" charset="0"/>
            <a:buChar char="•"/>
          </a:pPr>
          <a:endParaRPr lang="en-CH" sz="1400" dirty="0"/>
        </a:p>
      </dgm:t>
    </dgm:pt>
    <dgm:pt modelId="{ADC2CCA7-BE93-4075-8521-22F8DD74F2E6}" type="parTrans" cxnId="{C5D87AC2-A68F-4C1F-B8C9-9B1819E35FB0}">
      <dgm:prSet/>
      <dgm:spPr/>
      <dgm:t>
        <a:bodyPr/>
        <a:lstStyle/>
        <a:p>
          <a:endParaRPr lang="en-CH"/>
        </a:p>
      </dgm:t>
    </dgm:pt>
    <dgm:pt modelId="{193CDEFF-9567-4677-B8E9-01A422891EAC}" type="sibTrans" cxnId="{C5D87AC2-A68F-4C1F-B8C9-9B1819E35FB0}">
      <dgm:prSet/>
      <dgm:spPr/>
      <dgm:t>
        <a:bodyPr/>
        <a:lstStyle/>
        <a:p>
          <a:endParaRPr lang="en-CH"/>
        </a:p>
      </dgm:t>
    </dgm:pt>
    <dgm:pt modelId="{5B857C89-5455-4B1C-8467-5FA07EFB7ED7}">
      <dgm:prSet phldrT="[Text]" custT="1"/>
      <dgm:spPr/>
      <dgm:t>
        <a:bodyPr/>
        <a:lstStyle/>
        <a:p>
          <a:pPr>
            <a:buFont typeface="Arial" panose="020B0604020202020204" pitchFamily="34" charset="0"/>
            <a:buChar char="•"/>
          </a:pPr>
          <a:r>
            <a:rPr lang="en-US" sz="2200" dirty="0">
              <a:solidFill>
                <a:schemeClr val="tx1"/>
              </a:solidFill>
            </a:rPr>
            <a:t>Several new releases expected per year </a:t>
          </a:r>
          <a:endParaRPr lang="en-CH" sz="2200" dirty="0">
            <a:solidFill>
              <a:schemeClr val="tx1"/>
            </a:solidFill>
          </a:endParaRPr>
        </a:p>
      </dgm:t>
    </dgm:pt>
    <dgm:pt modelId="{0ACA0E73-656C-49F7-BB1E-45DDED6DD768}" type="parTrans" cxnId="{904B5C68-C96E-4E4B-BADC-F64CA2C84BD2}">
      <dgm:prSet/>
      <dgm:spPr/>
      <dgm:t>
        <a:bodyPr/>
        <a:lstStyle/>
        <a:p>
          <a:endParaRPr lang="en-CH"/>
        </a:p>
      </dgm:t>
    </dgm:pt>
    <dgm:pt modelId="{FC7BB6C6-A6C8-4BBB-9480-902F3AEE5DE1}" type="sibTrans" cxnId="{904B5C68-C96E-4E4B-BADC-F64CA2C84BD2}">
      <dgm:prSet/>
      <dgm:spPr/>
      <dgm:t>
        <a:bodyPr/>
        <a:lstStyle/>
        <a:p>
          <a:endParaRPr lang="en-CH"/>
        </a:p>
      </dgm:t>
    </dgm:pt>
    <dgm:pt modelId="{541EFF21-9454-422E-895E-502EDC4623C7}">
      <dgm:prSet phldrT="[Text]" custT="1"/>
      <dgm:spPr/>
      <dgm:t>
        <a:bodyPr/>
        <a:lstStyle/>
        <a:p>
          <a:pPr>
            <a:buFont typeface="Arial" panose="020B0604020202020204" pitchFamily="34" charset="0"/>
            <a:buChar char="•"/>
          </a:pPr>
          <a:r>
            <a:rPr lang="en-US" sz="2200" i="0" dirty="0">
              <a:solidFill>
                <a:schemeClr val="tx1"/>
              </a:solidFill>
            </a:rPr>
            <a:t>Current release </a:t>
          </a:r>
          <a:r>
            <a:rPr lang="en-US" sz="2200" b="1" i="0" dirty="0">
              <a:solidFill>
                <a:schemeClr val="tx1"/>
              </a:solidFill>
            </a:rPr>
            <a:t>1.10.1 (March 2024)</a:t>
          </a:r>
          <a:endParaRPr lang="en-CH" sz="2200" b="1" dirty="0">
            <a:solidFill>
              <a:schemeClr val="tx1"/>
            </a:solidFill>
          </a:endParaRPr>
        </a:p>
      </dgm:t>
    </dgm:pt>
    <dgm:pt modelId="{D3F0B8E5-264D-4D47-A275-6FFDAB4A35DF}" type="parTrans" cxnId="{F6F51194-1D29-4D30-98B5-61012ED875CA}">
      <dgm:prSet/>
      <dgm:spPr/>
      <dgm:t>
        <a:bodyPr/>
        <a:lstStyle/>
        <a:p>
          <a:endParaRPr lang="en-CH"/>
        </a:p>
      </dgm:t>
    </dgm:pt>
    <dgm:pt modelId="{1410BCE4-622C-41F3-B43D-802BBEC13E2A}" type="sibTrans" cxnId="{F6F51194-1D29-4D30-98B5-61012ED875CA}">
      <dgm:prSet/>
      <dgm:spPr/>
      <dgm:t>
        <a:bodyPr/>
        <a:lstStyle/>
        <a:p>
          <a:endParaRPr lang="en-CH"/>
        </a:p>
      </dgm:t>
    </dgm:pt>
    <dgm:pt modelId="{42E1DAE7-694D-433F-BA2C-415B42DD3457}">
      <dgm:prSet phldrT="[Text]" custT="1"/>
      <dgm:spPr/>
      <dgm:t>
        <a:bodyPr/>
        <a:lstStyle/>
        <a:p>
          <a:pPr>
            <a:buFont typeface="Arial" panose="020B0604020202020204" pitchFamily="34" charset="0"/>
            <a:buChar char="•"/>
          </a:pPr>
          <a:r>
            <a:rPr lang="en-US" sz="2200" dirty="0">
              <a:solidFill>
                <a:schemeClr val="tx1"/>
              </a:solidFill>
            </a:rPr>
            <a:t>Several new releases expected per year</a:t>
          </a:r>
          <a:endParaRPr lang="en-CH" sz="2200" dirty="0">
            <a:solidFill>
              <a:schemeClr val="tx1"/>
            </a:solidFill>
          </a:endParaRPr>
        </a:p>
      </dgm:t>
    </dgm:pt>
    <dgm:pt modelId="{BA2BEEE1-FDAD-4544-9B2F-2525272CB83B}" type="parTrans" cxnId="{580F457B-1422-4FDA-9200-E4A3FC2524F8}">
      <dgm:prSet/>
      <dgm:spPr/>
      <dgm:t>
        <a:bodyPr/>
        <a:lstStyle/>
        <a:p>
          <a:endParaRPr lang="en-CH"/>
        </a:p>
      </dgm:t>
    </dgm:pt>
    <dgm:pt modelId="{FDD51ED3-A98C-4514-8878-1718244C0116}" type="sibTrans" cxnId="{580F457B-1422-4FDA-9200-E4A3FC2524F8}">
      <dgm:prSet/>
      <dgm:spPr/>
      <dgm:t>
        <a:bodyPr/>
        <a:lstStyle/>
        <a:p>
          <a:endParaRPr lang="en-CH"/>
        </a:p>
      </dgm:t>
    </dgm:pt>
    <dgm:pt modelId="{B1840B2F-804A-4019-B017-C1B738078AF2}">
      <dgm:prSet phldrT="[Text]" custT="1"/>
      <dgm:spPr/>
      <dgm:t>
        <a:bodyPr/>
        <a:lstStyle/>
        <a:p>
          <a:pPr>
            <a:buFont typeface="Arial" panose="020B0604020202020204" pitchFamily="34" charset="0"/>
            <a:buChar char="•"/>
          </a:pPr>
          <a:r>
            <a:rPr lang="en-US" sz="2200" i="0" dirty="0">
              <a:solidFill>
                <a:schemeClr val="tx1"/>
              </a:solidFill>
            </a:rPr>
            <a:t>Current release </a:t>
          </a:r>
          <a:r>
            <a:rPr lang="en-US" sz="2200" b="1" i="0" dirty="0">
              <a:solidFill>
                <a:schemeClr val="tx1"/>
              </a:solidFill>
            </a:rPr>
            <a:t>1.4.5 (March 2024)</a:t>
          </a:r>
          <a:endParaRPr lang="en-CH" sz="2200" b="1" dirty="0">
            <a:solidFill>
              <a:schemeClr val="tx1"/>
            </a:solidFill>
          </a:endParaRPr>
        </a:p>
      </dgm:t>
    </dgm:pt>
    <dgm:pt modelId="{EE8C3B7F-5A8D-4961-BF1E-D63DA61275BA}" type="parTrans" cxnId="{B2357198-3A99-4228-8226-EAF034EEE0ED}">
      <dgm:prSet/>
      <dgm:spPr/>
      <dgm:t>
        <a:bodyPr/>
        <a:lstStyle/>
        <a:p>
          <a:endParaRPr lang="en-CH"/>
        </a:p>
      </dgm:t>
    </dgm:pt>
    <dgm:pt modelId="{CE9161FA-12D9-4EFC-9269-AD14534BD205}" type="sibTrans" cxnId="{B2357198-3A99-4228-8226-EAF034EEE0ED}">
      <dgm:prSet/>
      <dgm:spPr/>
      <dgm:t>
        <a:bodyPr/>
        <a:lstStyle/>
        <a:p>
          <a:endParaRPr lang="en-CH"/>
        </a:p>
      </dgm:t>
    </dgm:pt>
    <dgm:pt modelId="{AC2F34A8-7A4E-4BD3-93F9-244C8E0E2A0B}">
      <dgm:prSet phldrT="[Text]" custT="1"/>
      <dgm:spPr/>
      <dgm:t>
        <a:bodyPr/>
        <a:lstStyle/>
        <a:p>
          <a:pPr>
            <a:buFont typeface="Arial" panose="020B0604020202020204" pitchFamily="34" charset="0"/>
            <a:buChar char="•"/>
          </a:pPr>
          <a:r>
            <a:rPr lang="en-US" sz="2200" dirty="0"/>
            <a:t>Operational system launched on </a:t>
          </a:r>
          <a:r>
            <a:rPr lang="en-US" sz="2200" b="1" dirty="0"/>
            <a:t>1 February 2024 (v.1.0)</a:t>
          </a:r>
          <a:endParaRPr lang="en-CH" sz="2200" b="1" dirty="0"/>
        </a:p>
      </dgm:t>
    </dgm:pt>
    <dgm:pt modelId="{DB0729DF-E07B-4E9B-B921-9D30C03F6A62}" type="parTrans" cxnId="{F154BBFB-15D7-438C-A4EB-DBE777E1C1DB}">
      <dgm:prSet/>
      <dgm:spPr/>
      <dgm:t>
        <a:bodyPr/>
        <a:lstStyle/>
        <a:p>
          <a:endParaRPr lang="en-CH"/>
        </a:p>
      </dgm:t>
    </dgm:pt>
    <dgm:pt modelId="{40E4C535-A4FD-4B96-A916-A0FF35FF5530}" type="sibTrans" cxnId="{F154BBFB-15D7-438C-A4EB-DBE777E1C1DB}">
      <dgm:prSet/>
      <dgm:spPr/>
      <dgm:t>
        <a:bodyPr/>
        <a:lstStyle/>
        <a:p>
          <a:endParaRPr lang="en-CH"/>
        </a:p>
      </dgm:t>
    </dgm:pt>
    <dgm:pt modelId="{E83ECCC6-5B36-4BE3-8606-5E8700300F70}" type="pres">
      <dgm:prSet presAssocID="{A87972F0-6077-4CC0-A01F-675D0C315DC2}" presName="Name0" presStyleCnt="0">
        <dgm:presLayoutVars>
          <dgm:chMax/>
          <dgm:chPref val="3"/>
          <dgm:dir/>
          <dgm:animOne val="branch"/>
          <dgm:animLvl val="lvl"/>
        </dgm:presLayoutVars>
      </dgm:prSet>
      <dgm:spPr/>
    </dgm:pt>
    <dgm:pt modelId="{05D542E5-6402-476F-9E96-3DB9338578D7}" type="pres">
      <dgm:prSet presAssocID="{64F5682B-1AEE-4E0C-9F84-DDB8F95C6AC6}" presName="composite" presStyleCnt="0"/>
      <dgm:spPr/>
    </dgm:pt>
    <dgm:pt modelId="{8930B1CA-9AA0-4F3C-BD20-4A8357FE423B}" type="pres">
      <dgm:prSet presAssocID="{64F5682B-1AEE-4E0C-9F84-DDB8F95C6AC6}" presName="FirstChild" presStyleLbl="revTx" presStyleIdx="0" presStyleCnt="6" custLinFactNeighborX="1418" custLinFactNeighborY="-74907">
        <dgm:presLayoutVars>
          <dgm:chMax val="0"/>
          <dgm:chPref val="0"/>
          <dgm:bulletEnabled val="1"/>
        </dgm:presLayoutVars>
      </dgm:prSet>
      <dgm:spPr/>
    </dgm:pt>
    <dgm:pt modelId="{2FF1D350-3A32-4F6C-ABA2-060566D7002B}" type="pres">
      <dgm:prSet presAssocID="{64F5682B-1AEE-4E0C-9F84-DDB8F95C6AC6}" presName="Parent" presStyleLbl="alignNode1" presStyleIdx="0" presStyleCnt="3">
        <dgm:presLayoutVars>
          <dgm:chMax val="3"/>
          <dgm:chPref val="3"/>
          <dgm:bulletEnabled val="1"/>
        </dgm:presLayoutVars>
      </dgm:prSet>
      <dgm:spPr>
        <a:xfrm>
          <a:off x="0" y="416"/>
          <a:ext cx="2184603" cy="395908"/>
        </a:xfrm>
        <a:prstGeom prst="round2SameRect">
          <a:avLst>
            <a:gd name="adj1" fmla="val 16670"/>
            <a:gd name="adj2" fmla="val 0"/>
          </a:avLst>
        </a:prstGeom>
      </dgm:spPr>
    </dgm:pt>
    <dgm:pt modelId="{D9E340AB-8CEB-406A-AA7D-E3CBB410138B}" type="pres">
      <dgm:prSet presAssocID="{64F5682B-1AEE-4E0C-9F84-DDB8F95C6AC6}" presName="Accent" presStyleLbl="parChTrans1D1" presStyleIdx="0" presStyleCnt="3"/>
      <dgm:spPr/>
    </dgm:pt>
    <dgm:pt modelId="{06CD50EE-E466-4A09-876F-53ADF13BCD96}" type="pres">
      <dgm:prSet presAssocID="{64F5682B-1AEE-4E0C-9F84-DDB8F95C6AC6}" presName="Child" presStyleLbl="revTx" presStyleIdx="1" presStyleCnt="6" custScaleY="186310">
        <dgm:presLayoutVars>
          <dgm:chMax val="0"/>
          <dgm:chPref val="0"/>
          <dgm:bulletEnabled val="1"/>
        </dgm:presLayoutVars>
      </dgm:prSet>
      <dgm:spPr/>
    </dgm:pt>
    <dgm:pt modelId="{EA46A127-98E7-472E-8705-B68F52002EC0}" type="pres">
      <dgm:prSet presAssocID="{B84BE7DF-402A-4B72-A6C1-3273F290D65A}" presName="sibTrans" presStyleCnt="0"/>
      <dgm:spPr/>
    </dgm:pt>
    <dgm:pt modelId="{47799E4E-4AAF-45CB-81F9-9BD374655D3F}" type="pres">
      <dgm:prSet presAssocID="{741732F1-9D6D-4B94-BF68-004DA092BD86}" presName="composite" presStyleCnt="0"/>
      <dgm:spPr/>
    </dgm:pt>
    <dgm:pt modelId="{2A08C295-51B0-4526-A0CD-4ED9BF267457}" type="pres">
      <dgm:prSet presAssocID="{741732F1-9D6D-4B94-BF68-004DA092BD86}" presName="FirstChild" presStyleLbl="revTx" presStyleIdx="2" presStyleCnt="6">
        <dgm:presLayoutVars>
          <dgm:chMax val="0"/>
          <dgm:chPref val="0"/>
          <dgm:bulletEnabled val="1"/>
        </dgm:presLayoutVars>
      </dgm:prSet>
      <dgm:spPr/>
    </dgm:pt>
    <dgm:pt modelId="{93E1649D-F063-4371-A4AE-50C6093C027D}" type="pres">
      <dgm:prSet presAssocID="{741732F1-9D6D-4B94-BF68-004DA092BD86}" presName="Parent" presStyleLbl="alignNode1" presStyleIdx="1" presStyleCnt="3">
        <dgm:presLayoutVars>
          <dgm:chMax val="3"/>
          <dgm:chPref val="3"/>
          <dgm:bulletEnabled val="1"/>
        </dgm:presLayoutVars>
      </dgm:prSet>
      <dgm:spPr/>
    </dgm:pt>
    <dgm:pt modelId="{51924208-E95A-426F-87C6-99CB983EBA3F}" type="pres">
      <dgm:prSet presAssocID="{741732F1-9D6D-4B94-BF68-004DA092BD86}" presName="Accent" presStyleLbl="parChTrans1D1" presStyleIdx="1" presStyleCnt="3"/>
      <dgm:spPr/>
    </dgm:pt>
    <dgm:pt modelId="{DA8834B5-4979-45DC-8D4E-8644A7EC460B}" type="pres">
      <dgm:prSet presAssocID="{741732F1-9D6D-4B94-BF68-004DA092BD86}" presName="Child" presStyleLbl="revTx" presStyleIdx="3" presStyleCnt="6" custScaleY="163898">
        <dgm:presLayoutVars>
          <dgm:chMax val="0"/>
          <dgm:chPref val="0"/>
          <dgm:bulletEnabled val="1"/>
        </dgm:presLayoutVars>
      </dgm:prSet>
      <dgm:spPr/>
    </dgm:pt>
    <dgm:pt modelId="{8131BDE9-F5DC-4EA9-A0ED-6327341ED3B5}" type="pres">
      <dgm:prSet presAssocID="{E085A24E-CE0E-4AE6-838F-E01F16DF26FA}" presName="sibTrans" presStyleCnt="0"/>
      <dgm:spPr/>
    </dgm:pt>
    <dgm:pt modelId="{3B76AC91-59DE-4D15-86D4-6FCC065CF188}" type="pres">
      <dgm:prSet presAssocID="{D0A78C23-B0C7-48CE-8919-FB2075B72D98}" presName="composite" presStyleCnt="0"/>
      <dgm:spPr/>
    </dgm:pt>
    <dgm:pt modelId="{951CA764-BC2D-415B-8350-F83685CD8C35}" type="pres">
      <dgm:prSet presAssocID="{D0A78C23-B0C7-48CE-8919-FB2075B72D98}" presName="FirstChild" presStyleLbl="revTx" presStyleIdx="4" presStyleCnt="6">
        <dgm:presLayoutVars>
          <dgm:chMax val="0"/>
          <dgm:chPref val="0"/>
          <dgm:bulletEnabled val="1"/>
        </dgm:presLayoutVars>
      </dgm:prSet>
      <dgm:spPr/>
    </dgm:pt>
    <dgm:pt modelId="{A8106BD9-B375-4E14-8009-540AB51A2669}" type="pres">
      <dgm:prSet presAssocID="{D0A78C23-B0C7-48CE-8919-FB2075B72D98}" presName="Parent" presStyleLbl="alignNode1" presStyleIdx="2" presStyleCnt="3">
        <dgm:presLayoutVars>
          <dgm:chMax val="3"/>
          <dgm:chPref val="3"/>
          <dgm:bulletEnabled val="1"/>
        </dgm:presLayoutVars>
      </dgm:prSet>
      <dgm:spPr/>
    </dgm:pt>
    <dgm:pt modelId="{3B23A0C5-78E9-4926-921D-7F06EEDC09D3}" type="pres">
      <dgm:prSet presAssocID="{D0A78C23-B0C7-48CE-8919-FB2075B72D98}" presName="Accent" presStyleLbl="parChTrans1D1" presStyleIdx="2" presStyleCnt="3"/>
      <dgm:spPr/>
    </dgm:pt>
    <dgm:pt modelId="{973AEC13-5172-4396-8696-2E2D9DB0F0E8}" type="pres">
      <dgm:prSet presAssocID="{D0A78C23-B0C7-48CE-8919-FB2075B72D98}" presName="Child" presStyleLbl="revTx" presStyleIdx="5" presStyleCnt="6">
        <dgm:presLayoutVars>
          <dgm:chMax val="0"/>
          <dgm:chPref val="0"/>
          <dgm:bulletEnabled val="1"/>
        </dgm:presLayoutVars>
      </dgm:prSet>
      <dgm:spPr/>
    </dgm:pt>
  </dgm:ptLst>
  <dgm:cxnLst>
    <dgm:cxn modelId="{EE0E5A06-0BBF-4473-B6D4-A48E2440A37F}" type="presOf" srcId="{D6A97EDD-5DD8-4165-8C93-C3642497C6AA}" destId="{06CD50EE-E466-4A09-876F-53ADF13BCD96}" srcOrd="0" destOrd="1" presId="urn:microsoft.com/office/officeart/2011/layout/TabList"/>
    <dgm:cxn modelId="{FE23F40F-F939-4476-A38E-2042F5DFC278}" type="presOf" srcId="{B1840B2F-804A-4019-B017-C1B738078AF2}" destId="{DA8834B5-4979-45DC-8D4E-8644A7EC460B}" srcOrd="0" destOrd="2" presId="urn:microsoft.com/office/officeart/2011/layout/TabList"/>
    <dgm:cxn modelId="{197CC116-37A0-4CB1-A923-72EFD8B46023}" type="presOf" srcId="{7280380A-C40A-4FCA-AB3C-F8765139503F}" destId="{06CD50EE-E466-4A09-876F-53ADF13BCD96}" srcOrd="0" destOrd="0" presId="urn:microsoft.com/office/officeart/2011/layout/TabList"/>
    <dgm:cxn modelId="{DA16475E-BEE0-4082-A79D-A22925786C78}" srcId="{A87972F0-6077-4CC0-A01F-675D0C315DC2}" destId="{D0A78C23-B0C7-48CE-8919-FB2075B72D98}" srcOrd="2" destOrd="0" parTransId="{FF033484-0613-49BF-A40E-8A0612F82DD5}" sibTransId="{EA474A7D-7375-43C6-A1A9-3621DB5A2F7F}"/>
    <dgm:cxn modelId="{C3D5D547-4900-4F77-8385-8FE24CF932F0}" type="presOf" srcId="{741732F1-9D6D-4B94-BF68-004DA092BD86}" destId="{93E1649D-F063-4371-A4AE-50C6093C027D}" srcOrd="0" destOrd="0" presId="urn:microsoft.com/office/officeart/2011/layout/TabList"/>
    <dgm:cxn modelId="{904B5C68-C96E-4E4B-BADC-F64CA2C84BD2}" srcId="{64F5682B-1AEE-4E0C-9F84-DDB8F95C6AC6}" destId="{5B857C89-5455-4B1C-8467-5FA07EFB7ED7}" srcOrd="3" destOrd="0" parTransId="{0ACA0E73-656C-49F7-BB1E-45DDED6DD768}" sibTransId="{FC7BB6C6-A6C8-4BBB-9480-902F3AEE5DE1}"/>
    <dgm:cxn modelId="{E1DC7168-2F1E-414C-9FA5-9E68F04C2D39}" srcId="{741732F1-9D6D-4B94-BF68-004DA092BD86}" destId="{4563167F-E4A4-4D9E-B1A5-F20C3FD28375}" srcOrd="0" destOrd="0" parTransId="{4B1342AC-A8FD-4A6D-BDA0-4635D780C99D}" sibTransId="{ABCB6E03-AD46-4F60-B63B-4AC0B737591E}"/>
    <dgm:cxn modelId="{F8896752-FBCB-4E4A-A09D-8EDB8116CABD}" srcId="{D0A78C23-B0C7-48CE-8919-FB2075B72D98}" destId="{5AACCE1D-34A7-49F0-AEEC-55FFFE053760}" srcOrd="0" destOrd="0" parTransId="{CAE8BD7B-3C03-43D5-B0A5-6A6EE05ED30F}" sibTransId="{EA9B07B9-F89A-4840-BD24-D153A393CA19}"/>
    <dgm:cxn modelId="{D726AD52-303F-4532-A07D-17E700E12BC7}" type="presOf" srcId="{541EFF21-9454-422E-895E-502EDC4623C7}" destId="{06CD50EE-E466-4A09-876F-53ADF13BCD96}" srcOrd="0" destOrd="3" presId="urn:microsoft.com/office/officeart/2011/layout/TabList"/>
    <dgm:cxn modelId="{1A41A573-FAF1-4985-88F6-EA4B6BE1B300}" type="presOf" srcId="{42E1DAE7-694D-433F-BA2C-415B42DD3457}" destId="{DA8834B5-4979-45DC-8D4E-8644A7EC460B}" srcOrd="0" destOrd="1" presId="urn:microsoft.com/office/officeart/2011/layout/TabList"/>
    <dgm:cxn modelId="{53576854-4CD8-420A-BCDD-E89542A8DFA2}" type="presOf" srcId="{5AACCE1D-34A7-49F0-AEEC-55FFFE053760}" destId="{951CA764-BC2D-415B-8350-F83685CD8C35}" srcOrd="0" destOrd="0" presId="urn:microsoft.com/office/officeart/2011/layout/TabList"/>
    <dgm:cxn modelId="{5ABC9774-E933-4603-91C2-673B5D762EDC}" type="presOf" srcId="{5B857C89-5455-4B1C-8467-5FA07EFB7ED7}" destId="{06CD50EE-E466-4A09-876F-53ADF13BCD96}" srcOrd="0" destOrd="2" presId="urn:microsoft.com/office/officeart/2011/layout/TabList"/>
    <dgm:cxn modelId="{7D618A7A-2567-42D5-9441-1E8C71A4B912}" type="presOf" srcId="{D2D85E8F-AE81-4CFC-9274-01A6837A54CF}" destId="{8930B1CA-9AA0-4F3C-BD20-4A8357FE423B}" srcOrd="0" destOrd="0" presId="urn:microsoft.com/office/officeart/2011/layout/TabList"/>
    <dgm:cxn modelId="{580F457B-1422-4FDA-9200-E4A3FC2524F8}" srcId="{741732F1-9D6D-4B94-BF68-004DA092BD86}" destId="{42E1DAE7-694D-433F-BA2C-415B42DD3457}" srcOrd="2" destOrd="0" parTransId="{BA2BEEE1-FDAD-4544-9B2F-2525272CB83B}" sibTransId="{FDD51ED3-A98C-4514-8878-1718244C0116}"/>
    <dgm:cxn modelId="{B906AD82-86CE-44C4-84D7-3366EE518B1C}" srcId="{64F5682B-1AEE-4E0C-9F84-DDB8F95C6AC6}" destId="{D6A97EDD-5DD8-4165-8C93-C3642497C6AA}" srcOrd="2" destOrd="0" parTransId="{2E954DA7-2D87-469B-A059-F75FF013AEAC}" sibTransId="{F05CADDA-6A85-4AC0-828B-9F1CFE2C6B54}"/>
    <dgm:cxn modelId="{EB6F1488-E31D-4816-9F0E-F2400B794BA9}" type="presOf" srcId="{4563167F-E4A4-4D9E-B1A5-F20C3FD28375}" destId="{2A08C295-51B0-4526-A0CD-4ED9BF267457}" srcOrd="0" destOrd="0" presId="urn:microsoft.com/office/officeart/2011/layout/TabList"/>
    <dgm:cxn modelId="{EFEFCA8D-7EE4-4E0D-91EE-94B497CFA848}" type="presOf" srcId="{64F5682B-1AEE-4E0C-9F84-DDB8F95C6AC6}" destId="{2FF1D350-3A32-4F6C-ABA2-060566D7002B}" srcOrd="0" destOrd="0" presId="urn:microsoft.com/office/officeart/2011/layout/TabList"/>
    <dgm:cxn modelId="{F6F51194-1D29-4D30-98B5-61012ED875CA}" srcId="{64F5682B-1AEE-4E0C-9F84-DDB8F95C6AC6}" destId="{541EFF21-9454-422E-895E-502EDC4623C7}" srcOrd="4" destOrd="0" parTransId="{D3F0B8E5-264D-4D47-A275-6FFDAB4A35DF}" sibTransId="{1410BCE4-622C-41F3-B43D-802BBEC13E2A}"/>
    <dgm:cxn modelId="{B2357198-3A99-4228-8226-EAF034EEE0ED}" srcId="{741732F1-9D6D-4B94-BF68-004DA092BD86}" destId="{B1840B2F-804A-4019-B017-C1B738078AF2}" srcOrd="3" destOrd="0" parTransId="{EE8C3B7F-5A8D-4961-BF1E-D63DA61275BA}" sibTransId="{CE9161FA-12D9-4EFC-9269-AD14534BD205}"/>
    <dgm:cxn modelId="{3976039B-D0B8-4D21-AC07-7026387C3B32}" type="presOf" srcId="{A87972F0-6077-4CC0-A01F-675D0C315DC2}" destId="{E83ECCC6-5B36-4BE3-8606-5E8700300F70}" srcOrd="0" destOrd="0" presId="urn:microsoft.com/office/officeart/2011/layout/TabList"/>
    <dgm:cxn modelId="{A6995FA3-2B87-470A-93A3-B54343BF1797}" type="presOf" srcId="{D4116B9A-7C2B-49CA-BB1E-85ED92FAF157}" destId="{973AEC13-5172-4396-8696-2E2D9DB0F0E8}" srcOrd="0" destOrd="0" presId="urn:microsoft.com/office/officeart/2011/layout/TabList"/>
    <dgm:cxn modelId="{40910CB1-C234-4E2E-83F0-B98BB9169556}" srcId="{741732F1-9D6D-4B94-BF68-004DA092BD86}" destId="{E7E7B582-B01B-4B33-9499-36D0492302F3}" srcOrd="1" destOrd="0" parTransId="{B668BE2E-42F6-450F-BF71-5D03072D0A00}" sibTransId="{237160EC-7664-4C0C-9966-ED2DBBF42E8F}"/>
    <dgm:cxn modelId="{FEFF00B5-4AC3-43E2-8B5F-FD903ABE2BAF}" type="presOf" srcId="{E7E7B582-B01B-4B33-9499-36D0492302F3}" destId="{DA8834B5-4979-45DC-8D4E-8644A7EC460B}" srcOrd="0" destOrd="0" presId="urn:microsoft.com/office/officeart/2011/layout/TabList"/>
    <dgm:cxn modelId="{C5D87AC2-A68F-4C1F-B8C9-9B1819E35FB0}" srcId="{D0A78C23-B0C7-48CE-8919-FB2075B72D98}" destId="{D4116B9A-7C2B-49CA-BB1E-85ED92FAF157}" srcOrd="1" destOrd="0" parTransId="{ADC2CCA7-BE93-4075-8521-22F8DD74F2E6}" sibTransId="{193CDEFF-9567-4677-B8E9-01A422891EAC}"/>
    <dgm:cxn modelId="{26077CCC-96BB-4058-85C1-F0B24E0BFEFD}" srcId="{A87972F0-6077-4CC0-A01F-675D0C315DC2}" destId="{741732F1-9D6D-4B94-BF68-004DA092BD86}" srcOrd="1" destOrd="0" parTransId="{5B84155F-574B-4D2A-B3AB-14914611FC6F}" sibTransId="{E085A24E-CE0E-4AE6-838F-E01F16DF26FA}"/>
    <dgm:cxn modelId="{B85941D7-A8BD-4666-85EE-D1E1E32D5D7A}" srcId="{64F5682B-1AEE-4E0C-9F84-DDB8F95C6AC6}" destId="{D2D85E8F-AE81-4CFC-9274-01A6837A54CF}" srcOrd="0" destOrd="0" parTransId="{F10ED998-9CFF-452D-A801-DFA3A7BB3E9F}" sibTransId="{FD52FDA0-6350-45D6-AE9E-710C2916A07E}"/>
    <dgm:cxn modelId="{FE461AE8-B77F-4250-894C-C7DD4D19C7D2}" srcId="{A87972F0-6077-4CC0-A01F-675D0C315DC2}" destId="{64F5682B-1AEE-4E0C-9F84-DDB8F95C6AC6}" srcOrd="0" destOrd="0" parTransId="{4F8FF58E-7490-463F-8309-04DFD4CCA54B}" sibTransId="{B84BE7DF-402A-4B72-A6C1-3273F290D65A}"/>
    <dgm:cxn modelId="{001ADEEE-75AC-4A5D-AD8B-89ECE155962E}" type="presOf" srcId="{AC2F34A8-7A4E-4BD3-93F9-244C8E0E2A0B}" destId="{973AEC13-5172-4396-8696-2E2D9DB0F0E8}" srcOrd="0" destOrd="1" presId="urn:microsoft.com/office/officeart/2011/layout/TabList"/>
    <dgm:cxn modelId="{E70A76F5-54A3-4F42-95AC-183EC1B9AA3E}" srcId="{64F5682B-1AEE-4E0C-9F84-DDB8F95C6AC6}" destId="{7280380A-C40A-4FCA-AB3C-F8765139503F}" srcOrd="1" destOrd="0" parTransId="{A9C63C23-A5A6-4F6B-984C-74800E5175F4}" sibTransId="{145293D2-BBDE-44CA-AC83-AD15BC055850}"/>
    <dgm:cxn modelId="{F7140EF6-8185-4116-AC96-A0DF86130D26}" type="presOf" srcId="{D0A78C23-B0C7-48CE-8919-FB2075B72D98}" destId="{A8106BD9-B375-4E14-8009-540AB51A2669}" srcOrd="0" destOrd="0" presId="urn:microsoft.com/office/officeart/2011/layout/TabList"/>
    <dgm:cxn modelId="{F154BBFB-15D7-438C-A4EB-DBE777E1C1DB}" srcId="{D0A78C23-B0C7-48CE-8919-FB2075B72D98}" destId="{AC2F34A8-7A4E-4BD3-93F9-244C8E0E2A0B}" srcOrd="2" destOrd="0" parTransId="{DB0729DF-E07B-4E9B-B921-9D30C03F6A62}" sibTransId="{40E4C535-A4FD-4B96-A916-A0FF35FF5530}"/>
    <dgm:cxn modelId="{2C6F556C-A22D-4A92-90CF-A9E7B5A7A1BF}" type="presParOf" srcId="{E83ECCC6-5B36-4BE3-8606-5E8700300F70}" destId="{05D542E5-6402-476F-9E96-3DB9338578D7}" srcOrd="0" destOrd="0" presId="urn:microsoft.com/office/officeart/2011/layout/TabList"/>
    <dgm:cxn modelId="{0BC94A50-21FD-445C-9A97-9660F9387E12}" type="presParOf" srcId="{05D542E5-6402-476F-9E96-3DB9338578D7}" destId="{8930B1CA-9AA0-4F3C-BD20-4A8357FE423B}" srcOrd="0" destOrd="0" presId="urn:microsoft.com/office/officeart/2011/layout/TabList"/>
    <dgm:cxn modelId="{C05ACE20-60B4-480C-8E55-2527B4913104}" type="presParOf" srcId="{05D542E5-6402-476F-9E96-3DB9338578D7}" destId="{2FF1D350-3A32-4F6C-ABA2-060566D7002B}" srcOrd="1" destOrd="0" presId="urn:microsoft.com/office/officeart/2011/layout/TabList"/>
    <dgm:cxn modelId="{EF38BFBE-31C7-43F3-A8AE-8079E5F6F485}" type="presParOf" srcId="{05D542E5-6402-476F-9E96-3DB9338578D7}" destId="{D9E340AB-8CEB-406A-AA7D-E3CBB410138B}" srcOrd="2" destOrd="0" presId="urn:microsoft.com/office/officeart/2011/layout/TabList"/>
    <dgm:cxn modelId="{1F2B01FB-0015-4BEB-8869-8B91525B1AF9}" type="presParOf" srcId="{E83ECCC6-5B36-4BE3-8606-5E8700300F70}" destId="{06CD50EE-E466-4A09-876F-53ADF13BCD96}" srcOrd="1" destOrd="0" presId="urn:microsoft.com/office/officeart/2011/layout/TabList"/>
    <dgm:cxn modelId="{CCC074AC-14D7-4D02-B52F-0BB08548D02D}" type="presParOf" srcId="{E83ECCC6-5B36-4BE3-8606-5E8700300F70}" destId="{EA46A127-98E7-472E-8705-B68F52002EC0}" srcOrd="2" destOrd="0" presId="urn:microsoft.com/office/officeart/2011/layout/TabList"/>
    <dgm:cxn modelId="{7252A6FE-9131-40C7-AE1C-C374DCD8F389}" type="presParOf" srcId="{E83ECCC6-5B36-4BE3-8606-5E8700300F70}" destId="{47799E4E-4AAF-45CB-81F9-9BD374655D3F}" srcOrd="3" destOrd="0" presId="urn:microsoft.com/office/officeart/2011/layout/TabList"/>
    <dgm:cxn modelId="{D61E0CE5-F320-4A88-B8D8-DA1B10F6E258}" type="presParOf" srcId="{47799E4E-4AAF-45CB-81F9-9BD374655D3F}" destId="{2A08C295-51B0-4526-A0CD-4ED9BF267457}" srcOrd="0" destOrd="0" presId="urn:microsoft.com/office/officeart/2011/layout/TabList"/>
    <dgm:cxn modelId="{D854F850-A83D-4E5B-86EE-6F677EFCF253}" type="presParOf" srcId="{47799E4E-4AAF-45CB-81F9-9BD374655D3F}" destId="{93E1649D-F063-4371-A4AE-50C6093C027D}" srcOrd="1" destOrd="0" presId="urn:microsoft.com/office/officeart/2011/layout/TabList"/>
    <dgm:cxn modelId="{737DA9BE-80E1-47E3-B8A6-D0B22F8FEECB}" type="presParOf" srcId="{47799E4E-4AAF-45CB-81F9-9BD374655D3F}" destId="{51924208-E95A-426F-87C6-99CB983EBA3F}" srcOrd="2" destOrd="0" presId="urn:microsoft.com/office/officeart/2011/layout/TabList"/>
    <dgm:cxn modelId="{38253323-276A-49BB-9A78-009B85CFDD68}" type="presParOf" srcId="{E83ECCC6-5B36-4BE3-8606-5E8700300F70}" destId="{DA8834B5-4979-45DC-8D4E-8644A7EC460B}" srcOrd="4" destOrd="0" presId="urn:microsoft.com/office/officeart/2011/layout/TabList"/>
    <dgm:cxn modelId="{EC44AB92-B1C7-471F-B21A-72D0F6016EFE}" type="presParOf" srcId="{E83ECCC6-5B36-4BE3-8606-5E8700300F70}" destId="{8131BDE9-F5DC-4EA9-A0ED-6327341ED3B5}" srcOrd="5" destOrd="0" presId="urn:microsoft.com/office/officeart/2011/layout/TabList"/>
    <dgm:cxn modelId="{938515F7-F60D-4E87-9AE6-B3A97C8FEB11}" type="presParOf" srcId="{E83ECCC6-5B36-4BE3-8606-5E8700300F70}" destId="{3B76AC91-59DE-4D15-86D4-6FCC065CF188}" srcOrd="6" destOrd="0" presId="urn:microsoft.com/office/officeart/2011/layout/TabList"/>
    <dgm:cxn modelId="{EC6FE546-FC66-402D-9D30-6A634BA3304A}" type="presParOf" srcId="{3B76AC91-59DE-4D15-86D4-6FCC065CF188}" destId="{951CA764-BC2D-415B-8350-F83685CD8C35}" srcOrd="0" destOrd="0" presId="urn:microsoft.com/office/officeart/2011/layout/TabList"/>
    <dgm:cxn modelId="{E8766E70-5400-4D54-8F30-425CD885D570}" type="presParOf" srcId="{3B76AC91-59DE-4D15-86D4-6FCC065CF188}" destId="{A8106BD9-B375-4E14-8009-540AB51A2669}" srcOrd="1" destOrd="0" presId="urn:microsoft.com/office/officeart/2011/layout/TabList"/>
    <dgm:cxn modelId="{3431ED75-E27E-486F-938D-12D59B36F30B}" type="presParOf" srcId="{3B76AC91-59DE-4D15-86D4-6FCC065CF188}" destId="{3B23A0C5-78E9-4926-921D-7F06EEDC09D3}" srcOrd="2" destOrd="0" presId="urn:microsoft.com/office/officeart/2011/layout/TabList"/>
    <dgm:cxn modelId="{D51132F1-85F6-46D2-B515-1DA6D6365DA9}" type="presParOf" srcId="{E83ECCC6-5B36-4BE3-8606-5E8700300F70}" destId="{973AEC13-5172-4396-8696-2E2D9DB0F0E8}" srcOrd="7" destOrd="0" presId="urn:microsoft.com/office/officeart/2011/layout/Tab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C7F7C3B-D6D4-49E7-9C76-02501BB7C5C2}" type="doc">
      <dgm:prSet loTypeId="urn:microsoft.com/office/officeart/2005/8/layout/process3" loCatId="process" qsTypeId="urn:microsoft.com/office/officeart/2005/8/quickstyle/simple1" qsCatId="simple" csTypeId="urn:microsoft.com/office/officeart/2005/8/colors/colorful1" csCatId="colorful" phldr="1"/>
      <dgm:spPr/>
      <dgm:t>
        <a:bodyPr/>
        <a:lstStyle/>
        <a:p>
          <a:endParaRPr lang="de-DE"/>
        </a:p>
      </dgm:t>
    </dgm:pt>
    <dgm:pt modelId="{673208EB-A2C9-4279-AB89-7B8DF197FF6C}">
      <dgm:prSet phldrT="[Text]" custT="1"/>
      <dgm:spPr/>
      <dgm:t>
        <a:bodyPr/>
        <a:lstStyle/>
        <a:p>
          <a:r>
            <a:rPr lang="de-DE" sz="2800" dirty="0"/>
            <a:t>2024</a:t>
          </a:r>
        </a:p>
      </dgm:t>
    </dgm:pt>
    <dgm:pt modelId="{E65A9443-5820-4A0A-B55D-BB05F44D81B7}" type="parTrans" cxnId="{6BD56FC4-3FF1-42BF-9751-4C4A1A110176}">
      <dgm:prSet/>
      <dgm:spPr/>
      <dgm:t>
        <a:bodyPr/>
        <a:lstStyle/>
        <a:p>
          <a:endParaRPr lang="de-DE"/>
        </a:p>
      </dgm:t>
    </dgm:pt>
    <dgm:pt modelId="{3ACEA6F7-1A77-4708-9BDB-656DE08C3C28}" type="sibTrans" cxnId="{6BD56FC4-3FF1-42BF-9751-4C4A1A110176}">
      <dgm:prSet/>
      <dgm:spPr/>
      <dgm:t>
        <a:bodyPr/>
        <a:lstStyle/>
        <a:p>
          <a:endParaRPr lang="de-DE"/>
        </a:p>
      </dgm:t>
    </dgm:pt>
    <dgm:pt modelId="{006BF0DD-EAB4-4465-83AC-89B9512F854C}">
      <dgm:prSet phldrT="[Text]" custT="1"/>
      <dgm:spPr/>
      <dgm:t>
        <a:bodyPr/>
        <a:lstStyle/>
        <a:p>
          <a:r>
            <a:rPr lang="en-GB" sz="2400" noProof="0" dirty="0"/>
            <a:t>South Africa</a:t>
          </a:r>
        </a:p>
      </dgm:t>
    </dgm:pt>
    <dgm:pt modelId="{405E0A98-8653-4BAA-817A-934C252ECD64}" type="parTrans" cxnId="{D9797460-3503-491A-95A6-4CB426762AEC}">
      <dgm:prSet/>
      <dgm:spPr/>
      <dgm:t>
        <a:bodyPr/>
        <a:lstStyle/>
        <a:p>
          <a:endParaRPr lang="de-DE"/>
        </a:p>
      </dgm:t>
    </dgm:pt>
    <dgm:pt modelId="{E280EEBC-2BB1-4F1E-8404-DC9F19B25EB9}" type="sibTrans" cxnId="{D9797460-3503-491A-95A6-4CB426762AEC}">
      <dgm:prSet/>
      <dgm:spPr/>
      <dgm:t>
        <a:bodyPr/>
        <a:lstStyle/>
        <a:p>
          <a:endParaRPr lang="de-DE"/>
        </a:p>
      </dgm:t>
    </dgm:pt>
    <dgm:pt modelId="{5B81BF3B-2D26-4F23-AF96-3A6B7FCFBFEB}">
      <dgm:prSet phldrT="[Text]" custT="1"/>
      <dgm:spPr/>
      <dgm:t>
        <a:bodyPr/>
        <a:lstStyle/>
        <a:p>
          <a:r>
            <a:rPr lang="de-DE" sz="2800" dirty="0"/>
            <a:t>2025</a:t>
          </a:r>
        </a:p>
      </dgm:t>
    </dgm:pt>
    <dgm:pt modelId="{17249AFB-291F-40DB-B81F-B68DE3D5CE06}" type="parTrans" cxnId="{A6151F73-6623-4908-A6DB-E96BFBF7A1AE}">
      <dgm:prSet/>
      <dgm:spPr/>
      <dgm:t>
        <a:bodyPr/>
        <a:lstStyle/>
        <a:p>
          <a:endParaRPr lang="de-DE"/>
        </a:p>
      </dgm:t>
    </dgm:pt>
    <dgm:pt modelId="{49ABADCE-4AAA-4D02-BC69-D0BCE255532D}" type="sibTrans" cxnId="{A6151F73-6623-4908-A6DB-E96BFBF7A1AE}">
      <dgm:prSet/>
      <dgm:spPr/>
      <dgm:t>
        <a:bodyPr/>
        <a:lstStyle/>
        <a:p>
          <a:endParaRPr lang="de-DE"/>
        </a:p>
      </dgm:t>
    </dgm:pt>
    <dgm:pt modelId="{318D5836-E54E-4910-9445-6AD66D776E33}">
      <dgm:prSet phldrT="[Text]"/>
      <dgm:spPr/>
      <dgm:t>
        <a:bodyPr/>
        <a:lstStyle/>
        <a:p>
          <a:r>
            <a:rPr lang="en-GB" noProof="0" dirty="0"/>
            <a:t>Kenya</a:t>
          </a:r>
        </a:p>
      </dgm:t>
    </dgm:pt>
    <dgm:pt modelId="{0B1DE6AB-26EC-4ECC-A9B7-8229616D28B3}" type="parTrans" cxnId="{977CC0E3-7D8F-4395-BCAF-BA75D911BCF0}">
      <dgm:prSet/>
      <dgm:spPr/>
      <dgm:t>
        <a:bodyPr/>
        <a:lstStyle/>
        <a:p>
          <a:endParaRPr lang="de-DE"/>
        </a:p>
      </dgm:t>
    </dgm:pt>
    <dgm:pt modelId="{FF449B82-C248-4B94-8147-93F61A73DB9B}" type="sibTrans" cxnId="{977CC0E3-7D8F-4395-BCAF-BA75D911BCF0}">
      <dgm:prSet/>
      <dgm:spPr/>
      <dgm:t>
        <a:bodyPr/>
        <a:lstStyle/>
        <a:p>
          <a:endParaRPr lang="de-DE"/>
        </a:p>
      </dgm:t>
    </dgm:pt>
    <dgm:pt modelId="{8426B3E6-FE34-4BD5-BD6B-A402CA07E699}">
      <dgm:prSet phldrT="[Text]" custT="1"/>
      <dgm:spPr/>
      <dgm:t>
        <a:bodyPr/>
        <a:lstStyle/>
        <a:p>
          <a:r>
            <a:rPr lang="de-DE" sz="2800" dirty="0"/>
            <a:t>2026 and </a:t>
          </a:r>
          <a:r>
            <a:rPr lang="de-DE" sz="2800" dirty="0" err="1"/>
            <a:t>beyond</a:t>
          </a:r>
          <a:endParaRPr lang="de-DE" sz="2800" dirty="0"/>
        </a:p>
      </dgm:t>
    </dgm:pt>
    <dgm:pt modelId="{CE65012C-C8C4-4B85-8475-29A9F3012821}" type="parTrans" cxnId="{5BEC8979-7150-4198-A995-7C23A21CEB50}">
      <dgm:prSet/>
      <dgm:spPr/>
      <dgm:t>
        <a:bodyPr/>
        <a:lstStyle/>
        <a:p>
          <a:endParaRPr lang="de-DE"/>
        </a:p>
      </dgm:t>
    </dgm:pt>
    <dgm:pt modelId="{D8C38127-6CBE-42D2-A047-605E821909B8}" type="sibTrans" cxnId="{5BEC8979-7150-4198-A995-7C23A21CEB50}">
      <dgm:prSet/>
      <dgm:spPr/>
      <dgm:t>
        <a:bodyPr/>
        <a:lstStyle/>
        <a:p>
          <a:endParaRPr lang="de-DE"/>
        </a:p>
      </dgm:t>
    </dgm:pt>
    <dgm:pt modelId="{4BE180FC-06D3-409B-AA2F-1173BA3DFC34}">
      <dgm:prSet phldrT="[Text]"/>
      <dgm:spPr/>
      <dgm:t>
        <a:bodyPr/>
        <a:lstStyle/>
        <a:p>
          <a:r>
            <a:rPr lang="en-GB" noProof="0" dirty="0"/>
            <a:t>Brazil</a:t>
          </a:r>
        </a:p>
      </dgm:t>
    </dgm:pt>
    <dgm:pt modelId="{D3A85A8E-491F-416C-954C-A36C66C230E1}" type="parTrans" cxnId="{D653590A-597D-4569-AF78-45A11E93D93F}">
      <dgm:prSet/>
      <dgm:spPr/>
      <dgm:t>
        <a:bodyPr/>
        <a:lstStyle/>
        <a:p>
          <a:endParaRPr lang="de-DE"/>
        </a:p>
      </dgm:t>
    </dgm:pt>
    <dgm:pt modelId="{D2D7D8EF-D59E-4EB7-B552-DA0F4E03B92B}" type="sibTrans" cxnId="{D653590A-597D-4569-AF78-45A11E93D93F}">
      <dgm:prSet/>
      <dgm:spPr/>
      <dgm:t>
        <a:bodyPr/>
        <a:lstStyle/>
        <a:p>
          <a:endParaRPr lang="de-DE"/>
        </a:p>
      </dgm:t>
    </dgm:pt>
    <dgm:pt modelId="{689160F7-7B52-46B8-92A5-339A0418C2D8}">
      <dgm:prSet phldrT="[Text]" custT="1"/>
      <dgm:spPr/>
      <dgm:t>
        <a:bodyPr/>
        <a:lstStyle/>
        <a:p>
          <a:r>
            <a:rPr lang="en-GB" sz="2400" noProof="0" dirty="0"/>
            <a:t>Morocco</a:t>
          </a:r>
        </a:p>
      </dgm:t>
    </dgm:pt>
    <dgm:pt modelId="{6EF08A10-9F3C-4C22-A2A4-0C93B88D8E3C}" type="parTrans" cxnId="{5ABC82CA-AC4B-4026-BF7A-3BFA4A3471D0}">
      <dgm:prSet/>
      <dgm:spPr/>
      <dgm:t>
        <a:bodyPr/>
        <a:lstStyle/>
        <a:p>
          <a:endParaRPr lang="de-DE"/>
        </a:p>
      </dgm:t>
    </dgm:pt>
    <dgm:pt modelId="{246C9156-BFA9-4AE0-A536-934D6BCA918F}" type="sibTrans" cxnId="{5ABC82CA-AC4B-4026-BF7A-3BFA4A3471D0}">
      <dgm:prSet/>
      <dgm:spPr/>
      <dgm:t>
        <a:bodyPr/>
        <a:lstStyle/>
        <a:p>
          <a:endParaRPr lang="de-DE"/>
        </a:p>
      </dgm:t>
    </dgm:pt>
    <dgm:pt modelId="{02C9B34E-09BA-4726-8726-A3133F2FE31A}">
      <dgm:prSet phldrT="[Text]"/>
      <dgm:spPr/>
      <dgm:t>
        <a:bodyPr/>
        <a:lstStyle/>
        <a:p>
          <a:r>
            <a:rPr lang="en-GB" noProof="0" dirty="0"/>
            <a:t>Tanzania</a:t>
          </a:r>
        </a:p>
      </dgm:t>
    </dgm:pt>
    <dgm:pt modelId="{C4F7EF04-D44F-4122-A32D-EE6D06E1EDCF}" type="parTrans" cxnId="{456FEC09-35D7-4CCB-ABFE-B83C44512E23}">
      <dgm:prSet/>
      <dgm:spPr/>
      <dgm:t>
        <a:bodyPr/>
        <a:lstStyle/>
        <a:p>
          <a:endParaRPr lang="de-DE"/>
        </a:p>
      </dgm:t>
    </dgm:pt>
    <dgm:pt modelId="{8A3F7005-5157-4244-8037-07D6D4460D9F}" type="sibTrans" cxnId="{456FEC09-35D7-4CCB-ABFE-B83C44512E23}">
      <dgm:prSet/>
      <dgm:spPr/>
      <dgm:t>
        <a:bodyPr/>
        <a:lstStyle/>
        <a:p>
          <a:endParaRPr lang="de-DE"/>
        </a:p>
      </dgm:t>
    </dgm:pt>
    <dgm:pt modelId="{C93C2D48-31F1-4D06-8B3B-2D58D16C8887}">
      <dgm:prSet phldrT="[Text]"/>
      <dgm:spPr/>
      <dgm:t>
        <a:bodyPr/>
        <a:lstStyle/>
        <a:p>
          <a:r>
            <a:rPr lang="en-GB" noProof="0" dirty="0"/>
            <a:t>Indonesia</a:t>
          </a:r>
        </a:p>
      </dgm:t>
    </dgm:pt>
    <dgm:pt modelId="{AF6B9A04-21E4-47CF-84D2-9FBBD0727EF5}" type="parTrans" cxnId="{93B81A0B-28D6-4D52-8219-E50F3269757C}">
      <dgm:prSet/>
      <dgm:spPr/>
      <dgm:t>
        <a:bodyPr/>
        <a:lstStyle/>
        <a:p>
          <a:endParaRPr lang="de-DE"/>
        </a:p>
      </dgm:t>
    </dgm:pt>
    <dgm:pt modelId="{141AD313-96CA-42BD-93B2-CFD79B9AB908}" type="sibTrans" cxnId="{93B81A0B-28D6-4D52-8219-E50F3269757C}">
      <dgm:prSet/>
      <dgm:spPr/>
      <dgm:t>
        <a:bodyPr/>
        <a:lstStyle/>
        <a:p>
          <a:endParaRPr lang="de-DE"/>
        </a:p>
      </dgm:t>
    </dgm:pt>
    <dgm:pt modelId="{3FC3394C-52EF-45F8-9484-5832F8512C38}">
      <dgm:prSet phldrT="[Text]"/>
      <dgm:spPr/>
      <dgm:t>
        <a:bodyPr/>
        <a:lstStyle/>
        <a:p>
          <a:r>
            <a:rPr lang="en-GB" noProof="0" dirty="0"/>
            <a:t>Fiji</a:t>
          </a:r>
        </a:p>
      </dgm:t>
    </dgm:pt>
    <dgm:pt modelId="{8FF96FAC-D4B9-4E59-BD15-D4F7A9CB0BC2}" type="parTrans" cxnId="{2C9765E5-D88C-401B-9769-D62A493FA0B7}">
      <dgm:prSet/>
      <dgm:spPr/>
      <dgm:t>
        <a:bodyPr/>
        <a:lstStyle/>
        <a:p>
          <a:endParaRPr lang="de-DE"/>
        </a:p>
      </dgm:t>
    </dgm:pt>
    <dgm:pt modelId="{0DD2C2EE-09EC-4645-8B8C-9A8163B245F8}" type="sibTrans" cxnId="{2C9765E5-D88C-401B-9769-D62A493FA0B7}">
      <dgm:prSet/>
      <dgm:spPr/>
      <dgm:t>
        <a:bodyPr/>
        <a:lstStyle/>
        <a:p>
          <a:endParaRPr lang="de-DE"/>
        </a:p>
      </dgm:t>
    </dgm:pt>
    <dgm:pt modelId="{2B4498A1-BC13-4D86-B851-CEF3354AA458}">
      <dgm:prSet phldrT="[Text]"/>
      <dgm:spPr/>
      <dgm:t>
        <a:bodyPr/>
        <a:lstStyle/>
        <a:p>
          <a:r>
            <a:rPr lang="en-GB" noProof="0" dirty="0"/>
            <a:t>British Caribbean Territories</a:t>
          </a:r>
        </a:p>
      </dgm:t>
    </dgm:pt>
    <dgm:pt modelId="{6F1CE119-D11F-4862-AE6F-4B1CD43A76FF}" type="parTrans" cxnId="{891753FC-54AB-4EBB-AA97-E2AB77CE006D}">
      <dgm:prSet/>
      <dgm:spPr/>
      <dgm:t>
        <a:bodyPr/>
        <a:lstStyle/>
        <a:p>
          <a:endParaRPr lang="de-DE"/>
        </a:p>
      </dgm:t>
    </dgm:pt>
    <dgm:pt modelId="{6D461B27-2201-416C-8D1B-BB764A531CF1}" type="sibTrans" cxnId="{891753FC-54AB-4EBB-AA97-E2AB77CE006D}">
      <dgm:prSet/>
      <dgm:spPr/>
      <dgm:t>
        <a:bodyPr/>
        <a:lstStyle/>
        <a:p>
          <a:endParaRPr lang="de-DE"/>
        </a:p>
      </dgm:t>
    </dgm:pt>
    <dgm:pt modelId="{E615C337-DCB5-4104-8377-2B30697BC5AC}">
      <dgm:prSet phldrT="[Text]"/>
      <dgm:spPr/>
      <dgm:t>
        <a:bodyPr/>
        <a:lstStyle/>
        <a:p>
          <a:r>
            <a:rPr lang="en-GB" noProof="0" dirty="0"/>
            <a:t>Canada</a:t>
          </a:r>
        </a:p>
      </dgm:t>
    </dgm:pt>
    <dgm:pt modelId="{9E4ED2BC-864F-47C8-A71E-00BEAA05FD61}" type="parTrans" cxnId="{E0FD7F84-A7C9-4797-99AD-1DFD58685318}">
      <dgm:prSet/>
      <dgm:spPr/>
      <dgm:t>
        <a:bodyPr/>
        <a:lstStyle/>
        <a:p>
          <a:endParaRPr lang="de-DE"/>
        </a:p>
      </dgm:t>
    </dgm:pt>
    <dgm:pt modelId="{982AEB32-A0AB-4F90-8FF0-8D976799718A}" type="sibTrans" cxnId="{E0FD7F84-A7C9-4797-99AD-1DFD58685318}">
      <dgm:prSet/>
      <dgm:spPr/>
      <dgm:t>
        <a:bodyPr/>
        <a:lstStyle/>
        <a:p>
          <a:endParaRPr lang="de-DE"/>
        </a:p>
      </dgm:t>
    </dgm:pt>
    <dgm:pt modelId="{9D8E37B3-6251-4494-B5D7-34A10F2FE974}">
      <dgm:prSet phldrT="[Text]"/>
      <dgm:spPr/>
      <dgm:t>
        <a:bodyPr/>
        <a:lstStyle/>
        <a:p>
          <a:r>
            <a:rPr lang="en-GB" noProof="0" dirty="0"/>
            <a:t>Costa Rica</a:t>
          </a:r>
        </a:p>
      </dgm:t>
    </dgm:pt>
    <dgm:pt modelId="{9E2FBDFE-08F4-42DF-A6DF-6B56F152FB93}" type="parTrans" cxnId="{D9A1C23C-2661-425D-A07D-7BAD0EA92C8E}">
      <dgm:prSet/>
      <dgm:spPr/>
      <dgm:t>
        <a:bodyPr/>
        <a:lstStyle/>
        <a:p>
          <a:endParaRPr lang="de-DE"/>
        </a:p>
      </dgm:t>
    </dgm:pt>
    <dgm:pt modelId="{F682E241-A618-4105-AB9F-01F811901033}" type="sibTrans" cxnId="{D9A1C23C-2661-425D-A07D-7BAD0EA92C8E}">
      <dgm:prSet/>
      <dgm:spPr/>
      <dgm:t>
        <a:bodyPr/>
        <a:lstStyle/>
        <a:p>
          <a:endParaRPr lang="de-DE"/>
        </a:p>
      </dgm:t>
    </dgm:pt>
    <dgm:pt modelId="{8D132619-8948-4301-ABCB-5F9508A95EB1}">
      <dgm:prSet phldrT="[Text]"/>
      <dgm:spPr/>
      <dgm:t>
        <a:bodyPr/>
        <a:lstStyle/>
        <a:p>
          <a:r>
            <a:rPr lang="en-GB" noProof="0" dirty="0"/>
            <a:t>Trinidad and Tobago</a:t>
          </a:r>
        </a:p>
      </dgm:t>
    </dgm:pt>
    <dgm:pt modelId="{B6B3FAE0-D689-43CD-885D-971E8FFAC538}" type="parTrans" cxnId="{7532A5D1-D651-484C-977E-06B207070810}">
      <dgm:prSet/>
      <dgm:spPr/>
      <dgm:t>
        <a:bodyPr/>
        <a:lstStyle/>
        <a:p>
          <a:endParaRPr lang="de-DE"/>
        </a:p>
      </dgm:t>
    </dgm:pt>
    <dgm:pt modelId="{297F9269-890D-4813-8C09-D0FDC15DD476}" type="sibTrans" cxnId="{7532A5D1-D651-484C-977E-06B207070810}">
      <dgm:prSet/>
      <dgm:spPr/>
      <dgm:t>
        <a:bodyPr/>
        <a:lstStyle/>
        <a:p>
          <a:endParaRPr lang="de-DE"/>
        </a:p>
      </dgm:t>
    </dgm:pt>
    <dgm:pt modelId="{2653F44F-CD23-4F31-AA47-731095F991D3}">
      <dgm:prSet phldrT="[Text]"/>
      <dgm:spPr/>
      <dgm:t>
        <a:bodyPr/>
        <a:lstStyle/>
        <a:p>
          <a:r>
            <a:rPr lang="en-GB" noProof="0" dirty="0"/>
            <a:t>USA</a:t>
          </a:r>
        </a:p>
      </dgm:t>
    </dgm:pt>
    <dgm:pt modelId="{DAC82100-0397-4CE6-9AAF-D340AA5D3F65}" type="parTrans" cxnId="{BF8D1BE9-ABA7-465D-8487-DDB3F918768F}">
      <dgm:prSet/>
      <dgm:spPr/>
      <dgm:t>
        <a:bodyPr/>
        <a:lstStyle/>
        <a:p>
          <a:endParaRPr lang="de-DE"/>
        </a:p>
      </dgm:t>
    </dgm:pt>
    <dgm:pt modelId="{8CE62F1D-8298-4214-BD8E-DFBC2B78A6D4}" type="sibTrans" cxnId="{BF8D1BE9-ABA7-465D-8487-DDB3F918768F}">
      <dgm:prSet/>
      <dgm:spPr/>
      <dgm:t>
        <a:bodyPr/>
        <a:lstStyle/>
        <a:p>
          <a:endParaRPr lang="de-DE"/>
        </a:p>
      </dgm:t>
    </dgm:pt>
    <dgm:pt modelId="{5802A9F2-566A-4E9C-B7B7-CA5FB94DDB00}">
      <dgm:prSet phldrT="[Text]"/>
      <dgm:spPr/>
      <dgm:t>
        <a:bodyPr/>
        <a:lstStyle/>
        <a:p>
          <a:r>
            <a:rPr lang="de-DE" dirty="0"/>
            <a:t>RA VI</a:t>
          </a:r>
        </a:p>
      </dgm:t>
    </dgm:pt>
    <dgm:pt modelId="{FA97146A-89FB-4C03-A60B-88833B159EA4}" type="parTrans" cxnId="{EC868995-8BF2-4F60-B39E-8C5D9A74CBE1}">
      <dgm:prSet/>
      <dgm:spPr/>
      <dgm:t>
        <a:bodyPr/>
        <a:lstStyle/>
        <a:p>
          <a:endParaRPr lang="de-DE"/>
        </a:p>
      </dgm:t>
    </dgm:pt>
    <dgm:pt modelId="{82B3D807-94E3-4EEE-BA83-31C800651CB7}" type="sibTrans" cxnId="{EC868995-8BF2-4F60-B39E-8C5D9A74CBE1}">
      <dgm:prSet/>
      <dgm:spPr/>
      <dgm:t>
        <a:bodyPr/>
        <a:lstStyle/>
        <a:p>
          <a:endParaRPr lang="de-DE"/>
        </a:p>
      </dgm:t>
    </dgm:pt>
    <dgm:pt modelId="{1D04D737-F86E-4C07-B773-819E67FEAF6D}">
      <dgm:prSet phldrT="[Text]"/>
      <dgm:spPr/>
      <dgm:t>
        <a:bodyPr/>
        <a:lstStyle/>
        <a:p>
          <a:r>
            <a:rPr lang="de-DE" dirty="0"/>
            <a:t>RA I</a:t>
          </a:r>
        </a:p>
      </dgm:t>
    </dgm:pt>
    <dgm:pt modelId="{932F6FAD-8B98-41B7-B415-3F9D7C10A4E7}" type="parTrans" cxnId="{E046F94B-77EC-4E4A-91D2-A05C6148E7DA}">
      <dgm:prSet/>
      <dgm:spPr/>
      <dgm:t>
        <a:bodyPr/>
        <a:lstStyle/>
        <a:p>
          <a:endParaRPr lang="de-DE"/>
        </a:p>
      </dgm:t>
    </dgm:pt>
    <dgm:pt modelId="{92D1609F-CEB1-4AE5-AD24-7D07CC7FD3F1}" type="sibTrans" cxnId="{E046F94B-77EC-4E4A-91D2-A05C6148E7DA}">
      <dgm:prSet/>
      <dgm:spPr/>
      <dgm:t>
        <a:bodyPr/>
        <a:lstStyle/>
        <a:p>
          <a:endParaRPr lang="de-DE"/>
        </a:p>
      </dgm:t>
    </dgm:pt>
    <dgm:pt modelId="{80A98C2D-61B7-4134-813E-6FBADD5B0B19}" type="pres">
      <dgm:prSet presAssocID="{2C7F7C3B-D6D4-49E7-9C76-02501BB7C5C2}" presName="linearFlow" presStyleCnt="0">
        <dgm:presLayoutVars>
          <dgm:dir/>
          <dgm:animLvl val="lvl"/>
          <dgm:resizeHandles val="exact"/>
        </dgm:presLayoutVars>
      </dgm:prSet>
      <dgm:spPr/>
    </dgm:pt>
    <dgm:pt modelId="{BE3BC7AF-4339-479B-8528-3C2E0F9AC892}" type="pres">
      <dgm:prSet presAssocID="{673208EB-A2C9-4279-AB89-7B8DF197FF6C}" presName="composite" presStyleCnt="0"/>
      <dgm:spPr/>
    </dgm:pt>
    <dgm:pt modelId="{A7C61DB7-B4FA-4854-91F7-A219D83CED07}" type="pres">
      <dgm:prSet presAssocID="{673208EB-A2C9-4279-AB89-7B8DF197FF6C}" presName="parTx" presStyleLbl="node1" presStyleIdx="0" presStyleCnt="3">
        <dgm:presLayoutVars>
          <dgm:chMax val="0"/>
          <dgm:chPref val="0"/>
          <dgm:bulletEnabled val="1"/>
        </dgm:presLayoutVars>
      </dgm:prSet>
      <dgm:spPr/>
    </dgm:pt>
    <dgm:pt modelId="{7595D831-03FC-46B9-A396-D1450EB812AE}" type="pres">
      <dgm:prSet presAssocID="{673208EB-A2C9-4279-AB89-7B8DF197FF6C}" presName="parSh" presStyleLbl="node1" presStyleIdx="0" presStyleCnt="3" custScaleY="200080"/>
      <dgm:spPr/>
    </dgm:pt>
    <dgm:pt modelId="{C5FB36A5-1489-40D3-BC68-BD26AC85A59F}" type="pres">
      <dgm:prSet presAssocID="{673208EB-A2C9-4279-AB89-7B8DF197FF6C}" presName="desTx" presStyleLbl="fgAcc1" presStyleIdx="0" presStyleCnt="3">
        <dgm:presLayoutVars>
          <dgm:bulletEnabled val="1"/>
        </dgm:presLayoutVars>
      </dgm:prSet>
      <dgm:spPr/>
    </dgm:pt>
    <dgm:pt modelId="{C22111CB-11CC-43A1-A87D-AAF53E5BBDE9}" type="pres">
      <dgm:prSet presAssocID="{3ACEA6F7-1A77-4708-9BDB-656DE08C3C28}" presName="sibTrans" presStyleLbl="sibTrans2D1" presStyleIdx="0" presStyleCnt="2"/>
      <dgm:spPr/>
    </dgm:pt>
    <dgm:pt modelId="{BCB02473-6CB2-42B5-BD92-4C382F1F429B}" type="pres">
      <dgm:prSet presAssocID="{3ACEA6F7-1A77-4708-9BDB-656DE08C3C28}" presName="connTx" presStyleLbl="sibTrans2D1" presStyleIdx="0" presStyleCnt="2"/>
      <dgm:spPr/>
    </dgm:pt>
    <dgm:pt modelId="{7A54565A-8098-41BA-B383-E5E460A4D0FB}" type="pres">
      <dgm:prSet presAssocID="{5B81BF3B-2D26-4F23-AF96-3A6B7FCFBFEB}" presName="composite" presStyleCnt="0"/>
      <dgm:spPr/>
    </dgm:pt>
    <dgm:pt modelId="{D40C0668-8E40-412A-AD50-8B19CDD44BA2}" type="pres">
      <dgm:prSet presAssocID="{5B81BF3B-2D26-4F23-AF96-3A6B7FCFBFEB}" presName="parTx" presStyleLbl="node1" presStyleIdx="0" presStyleCnt="3">
        <dgm:presLayoutVars>
          <dgm:chMax val="0"/>
          <dgm:chPref val="0"/>
          <dgm:bulletEnabled val="1"/>
        </dgm:presLayoutVars>
      </dgm:prSet>
      <dgm:spPr/>
    </dgm:pt>
    <dgm:pt modelId="{E6C1FC8F-6FB9-4DAE-8E94-0D6504E1AA4E}" type="pres">
      <dgm:prSet presAssocID="{5B81BF3B-2D26-4F23-AF96-3A6B7FCFBFEB}" presName="parSh" presStyleLbl="node1" presStyleIdx="1" presStyleCnt="3" custScaleY="192728"/>
      <dgm:spPr/>
    </dgm:pt>
    <dgm:pt modelId="{D02D9534-19C2-4B6C-8A04-58E060C92670}" type="pres">
      <dgm:prSet presAssocID="{5B81BF3B-2D26-4F23-AF96-3A6B7FCFBFEB}" presName="desTx" presStyleLbl="fgAcc1" presStyleIdx="1" presStyleCnt="3">
        <dgm:presLayoutVars>
          <dgm:bulletEnabled val="1"/>
        </dgm:presLayoutVars>
      </dgm:prSet>
      <dgm:spPr/>
    </dgm:pt>
    <dgm:pt modelId="{8E709D4E-B889-4ACE-ACD2-3323486F382E}" type="pres">
      <dgm:prSet presAssocID="{49ABADCE-4AAA-4D02-BC69-D0BCE255532D}" presName="sibTrans" presStyleLbl="sibTrans2D1" presStyleIdx="1" presStyleCnt="2"/>
      <dgm:spPr/>
    </dgm:pt>
    <dgm:pt modelId="{F551F0F3-3F92-4D00-89BA-A489E1619882}" type="pres">
      <dgm:prSet presAssocID="{49ABADCE-4AAA-4D02-BC69-D0BCE255532D}" presName="connTx" presStyleLbl="sibTrans2D1" presStyleIdx="1" presStyleCnt="2"/>
      <dgm:spPr/>
    </dgm:pt>
    <dgm:pt modelId="{F9E5CF82-E1F6-4EBC-BAD8-2ED1226B0E1E}" type="pres">
      <dgm:prSet presAssocID="{8426B3E6-FE34-4BD5-BD6B-A402CA07E699}" presName="composite" presStyleCnt="0"/>
      <dgm:spPr/>
    </dgm:pt>
    <dgm:pt modelId="{B88706F9-802D-43E3-80C3-7A89D2581383}" type="pres">
      <dgm:prSet presAssocID="{8426B3E6-FE34-4BD5-BD6B-A402CA07E699}" presName="parTx" presStyleLbl="node1" presStyleIdx="1" presStyleCnt="3">
        <dgm:presLayoutVars>
          <dgm:chMax val="0"/>
          <dgm:chPref val="0"/>
          <dgm:bulletEnabled val="1"/>
        </dgm:presLayoutVars>
      </dgm:prSet>
      <dgm:spPr/>
    </dgm:pt>
    <dgm:pt modelId="{8561FFD0-1CE4-4D26-87A8-7ED9B34976C1}" type="pres">
      <dgm:prSet presAssocID="{8426B3E6-FE34-4BD5-BD6B-A402CA07E699}" presName="parSh" presStyleLbl="node1" presStyleIdx="2" presStyleCnt="3" custScaleY="194682"/>
      <dgm:spPr/>
    </dgm:pt>
    <dgm:pt modelId="{5FC8EC7A-16C2-4A74-B3F9-14D28F0519EB}" type="pres">
      <dgm:prSet presAssocID="{8426B3E6-FE34-4BD5-BD6B-A402CA07E699}" presName="desTx" presStyleLbl="fgAcc1" presStyleIdx="2" presStyleCnt="3">
        <dgm:presLayoutVars>
          <dgm:bulletEnabled val="1"/>
        </dgm:presLayoutVars>
      </dgm:prSet>
      <dgm:spPr/>
    </dgm:pt>
  </dgm:ptLst>
  <dgm:cxnLst>
    <dgm:cxn modelId="{492E0E05-7CC3-4F13-85EC-037C19CC1075}" type="presOf" srcId="{1D04D737-F86E-4C07-B773-819E67FEAF6D}" destId="{5FC8EC7A-16C2-4A74-B3F9-14D28F0519EB}" srcOrd="0" destOrd="7" presId="urn:microsoft.com/office/officeart/2005/8/layout/process3"/>
    <dgm:cxn modelId="{456FEC09-35D7-4CCB-ABFE-B83C44512E23}" srcId="{5B81BF3B-2D26-4F23-AF96-3A6B7FCFBFEB}" destId="{02C9B34E-09BA-4726-8726-A3133F2FE31A}" srcOrd="1" destOrd="0" parTransId="{C4F7EF04-D44F-4122-A32D-EE6D06E1EDCF}" sibTransId="{8A3F7005-5157-4244-8037-07D6D4460D9F}"/>
    <dgm:cxn modelId="{D653590A-597D-4569-AF78-45A11E93D93F}" srcId="{8426B3E6-FE34-4BD5-BD6B-A402CA07E699}" destId="{4BE180FC-06D3-409B-AA2F-1173BA3DFC34}" srcOrd="0" destOrd="0" parTransId="{D3A85A8E-491F-416C-954C-A36C66C230E1}" sibTransId="{D2D7D8EF-D59E-4EB7-B552-DA0F4E03B92B}"/>
    <dgm:cxn modelId="{93B81A0B-28D6-4D52-8219-E50F3269757C}" srcId="{5B81BF3B-2D26-4F23-AF96-3A6B7FCFBFEB}" destId="{C93C2D48-31F1-4D06-8B3B-2D58D16C8887}" srcOrd="2" destOrd="0" parTransId="{AF6B9A04-21E4-47CF-84D2-9FBBD0727EF5}" sibTransId="{141AD313-96CA-42BD-93B2-CFD79B9AB908}"/>
    <dgm:cxn modelId="{89499A0B-AC23-456E-ACB6-BB79B9A92470}" type="presOf" srcId="{8426B3E6-FE34-4BD5-BD6B-A402CA07E699}" destId="{8561FFD0-1CE4-4D26-87A8-7ED9B34976C1}" srcOrd="1" destOrd="0" presId="urn:microsoft.com/office/officeart/2005/8/layout/process3"/>
    <dgm:cxn modelId="{CF417923-5280-4156-9554-F57815772957}" type="presOf" srcId="{E615C337-DCB5-4104-8377-2B30697BC5AC}" destId="{5FC8EC7A-16C2-4A74-B3F9-14D28F0519EB}" srcOrd="0" destOrd="2" presId="urn:microsoft.com/office/officeart/2005/8/layout/process3"/>
    <dgm:cxn modelId="{42DAF129-1136-409B-AB35-EBF2148B5C84}" type="presOf" srcId="{9D8E37B3-6251-4494-B5D7-34A10F2FE974}" destId="{5FC8EC7A-16C2-4A74-B3F9-14D28F0519EB}" srcOrd="0" destOrd="3" presId="urn:microsoft.com/office/officeart/2005/8/layout/process3"/>
    <dgm:cxn modelId="{2DA34030-5D3B-43B4-9F68-ECE4BC1E734E}" type="presOf" srcId="{673208EB-A2C9-4279-AB89-7B8DF197FF6C}" destId="{A7C61DB7-B4FA-4854-91F7-A219D83CED07}" srcOrd="0" destOrd="0" presId="urn:microsoft.com/office/officeart/2005/8/layout/process3"/>
    <dgm:cxn modelId="{330E1932-A466-48E6-A9E7-5EA976D1C784}" type="presOf" srcId="{5802A9F2-566A-4E9C-B7B7-CA5FB94DDB00}" destId="{5FC8EC7A-16C2-4A74-B3F9-14D28F0519EB}" srcOrd="0" destOrd="6" presId="urn:microsoft.com/office/officeart/2005/8/layout/process3"/>
    <dgm:cxn modelId="{D9A1C23C-2661-425D-A07D-7BAD0EA92C8E}" srcId="{8426B3E6-FE34-4BD5-BD6B-A402CA07E699}" destId="{9D8E37B3-6251-4494-B5D7-34A10F2FE974}" srcOrd="3" destOrd="0" parTransId="{9E2FBDFE-08F4-42DF-A6DF-6B56F152FB93}" sibTransId="{F682E241-A618-4105-AB9F-01F811901033}"/>
    <dgm:cxn modelId="{D9797460-3503-491A-95A6-4CB426762AEC}" srcId="{673208EB-A2C9-4279-AB89-7B8DF197FF6C}" destId="{006BF0DD-EAB4-4465-83AC-89B9512F854C}" srcOrd="0" destOrd="0" parTransId="{405E0A98-8653-4BAA-817A-934C252ECD64}" sibTransId="{E280EEBC-2BB1-4F1E-8404-DC9F19B25EB9}"/>
    <dgm:cxn modelId="{B3FCA641-91FC-443F-93A5-D51EC8CDB2DB}" type="presOf" srcId="{5B81BF3B-2D26-4F23-AF96-3A6B7FCFBFEB}" destId="{D40C0668-8E40-412A-AD50-8B19CDD44BA2}" srcOrd="0" destOrd="0" presId="urn:microsoft.com/office/officeart/2005/8/layout/process3"/>
    <dgm:cxn modelId="{29781A42-641D-461A-B2EF-EE87DB6E4354}" type="presOf" srcId="{2B4498A1-BC13-4D86-B851-CEF3354AA458}" destId="{5FC8EC7A-16C2-4A74-B3F9-14D28F0519EB}" srcOrd="0" destOrd="1" presId="urn:microsoft.com/office/officeart/2005/8/layout/process3"/>
    <dgm:cxn modelId="{16029A62-9A17-4FA3-9197-A126927CDDDE}" type="presOf" srcId="{C93C2D48-31F1-4D06-8B3B-2D58D16C8887}" destId="{D02D9534-19C2-4B6C-8A04-58E060C92670}" srcOrd="0" destOrd="2" presId="urn:microsoft.com/office/officeart/2005/8/layout/process3"/>
    <dgm:cxn modelId="{8094C969-CEDA-42A6-A6D5-AAF60A241087}" type="presOf" srcId="{3ACEA6F7-1A77-4708-9BDB-656DE08C3C28}" destId="{BCB02473-6CB2-42B5-BD92-4C382F1F429B}" srcOrd="1" destOrd="0" presId="urn:microsoft.com/office/officeart/2005/8/layout/process3"/>
    <dgm:cxn modelId="{E046F94B-77EC-4E4A-91D2-A05C6148E7DA}" srcId="{8426B3E6-FE34-4BD5-BD6B-A402CA07E699}" destId="{1D04D737-F86E-4C07-B773-819E67FEAF6D}" srcOrd="7" destOrd="0" parTransId="{932F6FAD-8B98-41B7-B415-3F9D7C10A4E7}" sibTransId="{92D1609F-CEB1-4AE5-AD24-7D07CC7FD3F1}"/>
    <dgm:cxn modelId="{6EA35F4C-9840-4CEF-B1A9-113FE088509A}" type="presOf" srcId="{318D5836-E54E-4910-9445-6AD66D776E33}" destId="{D02D9534-19C2-4B6C-8A04-58E060C92670}" srcOrd="0" destOrd="0" presId="urn:microsoft.com/office/officeart/2005/8/layout/process3"/>
    <dgm:cxn modelId="{482BA550-A291-4153-A419-40E53DC079A2}" type="presOf" srcId="{4BE180FC-06D3-409B-AA2F-1173BA3DFC34}" destId="{5FC8EC7A-16C2-4A74-B3F9-14D28F0519EB}" srcOrd="0" destOrd="0" presId="urn:microsoft.com/office/officeart/2005/8/layout/process3"/>
    <dgm:cxn modelId="{A6151F73-6623-4908-A6DB-E96BFBF7A1AE}" srcId="{2C7F7C3B-D6D4-49E7-9C76-02501BB7C5C2}" destId="{5B81BF3B-2D26-4F23-AF96-3A6B7FCFBFEB}" srcOrd="1" destOrd="0" parTransId="{17249AFB-291F-40DB-B81F-B68DE3D5CE06}" sibTransId="{49ABADCE-4AAA-4D02-BC69-D0BCE255532D}"/>
    <dgm:cxn modelId="{5BEC8979-7150-4198-A995-7C23A21CEB50}" srcId="{2C7F7C3B-D6D4-49E7-9C76-02501BB7C5C2}" destId="{8426B3E6-FE34-4BD5-BD6B-A402CA07E699}" srcOrd="2" destOrd="0" parTransId="{CE65012C-C8C4-4B85-8475-29A9F3012821}" sibTransId="{D8C38127-6CBE-42D2-A047-605E821909B8}"/>
    <dgm:cxn modelId="{1880DB59-E84F-4717-8BEE-BB596D0863DD}" type="presOf" srcId="{3ACEA6F7-1A77-4708-9BDB-656DE08C3C28}" destId="{C22111CB-11CC-43A1-A87D-AAF53E5BBDE9}" srcOrd="0" destOrd="0" presId="urn:microsoft.com/office/officeart/2005/8/layout/process3"/>
    <dgm:cxn modelId="{E0FD7F84-A7C9-4797-99AD-1DFD58685318}" srcId="{8426B3E6-FE34-4BD5-BD6B-A402CA07E699}" destId="{E615C337-DCB5-4104-8377-2B30697BC5AC}" srcOrd="2" destOrd="0" parTransId="{9E4ED2BC-864F-47C8-A71E-00BEAA05FD61}" sibTransId="{982AEB32-A0AB-4F90-8FF0-8D976799718A}"/>
    <dgm:cxn modelId="{E05E4C87-2C7E-45D9-B9C8-D6FC6028CD3A}" type="presOf" srcId="{49ABADCE-4AAA-4D02-BC69-D0BCE255532D}" destId="{F551F0F3-3F92-4D00-89BA-A489E1619882}" srcOrd="1" destOrd="0" presId="urn:microsoft.com/office/officeart/2005/8/layout/process3"/>
    <dgm:cxn modelId="{5923C894-66EB-4525-9CBE-D52954746C7B}" type="presOf" srcId="{8D132619-8948-4301-ABCB-5F9508A95EB1}" destId="{5FC8EC7A-16C2-4A74-B3F9-14D28F0519EB}" srcOrd="0" destOrd="4" presId="urn:microsoft.com/office/officeart/2005/8/layout/process3"/>
    <dgm:cxn modelId="{EC868995-8BF2-4F60-B39E-8C5D9A74CBE1}" srcId="{8426B3E6-FE34-4BD5-BD6B-A402CA07E699}" destId="{5802A9F2-566A-4E9C-B7B7-CA5FB94DDB00}" srcOrd="6" destOrd="0" parTransId="{FA97146A-89FB-4C03-A60B-88833B159EA4}" sibTransId="{82B3D807-94E3-4EEE-BA83-31C800651CB7}"/>
    <dgm:cxn modelId="{B624F5AF-0059-4463-A289-6166D2CB2649}" type="presOf" srcId="{5B81BF3B-2D26-4F23-AF96-3A6B7FCFBFEB}" destId="{E6C1FC8F-6FB9-4DAE-8E94-0D6504E1AA4E}" srcOrd="1" destOrd="0" presId="urn:microsoft.com/office/officeart/2005/8/layout/process3"/>
    <dgm:cxn modelId="{8252E2B9-87E8-4BAD-9F2C-915130D37E4D}" type="presOf" srcId="{2653F44F-CD23-4F31-AA47-731095F991D3}" destId="{5FC8EC7A-16C2-4A74-B3F9-14D28F0519EB}" srcOrd="0" destOrd="5" presId="urn:microsoft.com/office/officeart/2005/8/layout/process3"/>
    <dgm:cxn modelId="{209BB4BC-C4E7-4CD2-A058-011C4674A7C0}" type="presOf" srcId="{3FC3394C-52EF-45F8-9484-5832F8512C38}" destId="{D02D9534-19C2-4B6C-8A04-58E060C92670}" srcOrd="0" destOrd="3" presId="urn:microsoft.com/office/officeart/2005/8/layout/process3"/>
    <dgm:cxn modelId="{6BD56FC4-3FF1-42BF-9751-4C4A1A110176}" srcId="{2C7F7C3B-D6D4-49E7-9C76-02501BB7C5C2}" destId="{673208EB-A2C9-4279-AB89-7B8DF197FF6C}" srcOrd="0" destOrd="0" parTransId="{E65A9443-5820-4A0A-B55D-BB05F44D81B7}" sibTransId="{3ACEA6F7-1A77-4708-9BDB-656DE08C3C28}"/>
    <dgm:cxn modelId="{5ABC82CA-AC4B-4026-BF7A-3BFA4A3471D0}" srcId="{673208EB-A2C9-4279-AB89-7B8DF197FF6C}" destId="{689160F7-7B52-46B8-92A5-339A0418C2D8}" srcOrd="1" destOrd="0" parTransId="{6EF08A10-9F3C-4C22-A2A4-0C93B88D8E3C}" sibTransId="{246C9156-BFA9-4AE0-A536-934D6BCA918F}"/>
    <dgm:cxn modelId="{753108CF-DF7B-4BDD-A60B-627681C31565}" type="presOf" srcId="{689160F7-7B52-46B8-92A5-339A0418C2D8}" destId="{C5FB36A5-1489-40D3-BC68-BD26AC85A59F}" srcOrd="0" destOrd="1" presId="urn:microsoft.com/office/officeart/2005/8/layout/process3"/>
    <dgm:cxn modelId="{9EC421CF-8BC6-49A4-A197-32D666B51F70}" type="presOf" srcId="{8426B3E6-FE34-4BD5-BD6B-A402CA07E699}" destId="{B88706F9-802D-43E3-80C3-7A89D2581383}" srcOrd="0" destOrd="0" presId="urn:microsoft.com/office/officeart/2005/8/layout/process3"/>
    <dgm:cxn modelId="{7532A5D1-D651-484C-977E-06B207070810}" srcId="{8426B3E6-FE34-4BD5-BD6B-A402CA07E699}" destId="{8D132619-8948-4301-ABCB-5F9508A95EB1}" srcOrd="4" destOrd="0" parTransId="{B6B3FAE0-D689-43CD-885D-971E8FFAC538}" sibTransId="{297F9269-890D-4813-8C09-D0FDC15DD476}"/>
    <dgm:cxn modelId="{83FD34E1-F0E5-4527-B2DA-1202C062F739}" type="presOf" srcId="{673208EB-A2C9-4279-AB89-7B8DF197FF6C}" destId="{7595D831-03FC-46B9-A396-D1450EB812AE}" srcOrd="1" destOrd="0" presId="urn:microsoft.com/office/officeart/2005/8/layout/process3"/>
    <dgm:cxn modelId="{B8BF66E2-CC1E-4012-B100-44037E0F1FEA}" type="presOf" srcId="{006BF0DD-EAB4-4465-83AC-89B9512F854C}" destId="{C5FB36A5-1489-40D3-BC68-BD26AC85A59F}" srcOrd="0" destOrd="0" presId="urn:microsoft.com/office/officeart/2005/8/layout/process3"/>
    <dgm:cxn modelId="{DE80D7E2-197E-452C-B774-5B95A4656DBD}" type="presOf" srcId="{02C9B34E-09BA-4726-8726-A3133F2FE31A}" destId="{D02D9534-19C2-4B6C-8A04-58E060C92670}" srcOrd="0" destOrd="1" presId="urn:microsoft.com/office/officeart/2005/8/layout/process3"/>
    <dgm:cxn modelId="{977CC0E3-7D8F-4395-BCAF-BA75D911BCF0}" srcId="{5B81BF3B-2D26-4F23-AF96-3A6B7FCFBFEB}" destId="{318D5836-E54E-4910-9445-6AD66D776E33}" srcOrd="0" destOrd="0" parTransId="{0B1DE6AB-26EC-4ECC-A9B7-8229616D28B3}" sibTransId="{FF449B82-C248-4B94-8147-93F61A73DB9B}"/>
    <dgm:cxn modelId="{65E7F3E3-B1E3-4349-861D-B1837EB053D1}" type="presOf" srcId="{2C7F7C3B-D6D4-49E7-9C76-02501BB7C5C2}" destId="{80A98C2D-61B7-4134-813E-6FBADD5B0B19}" srcOrd="0" destOrd="0" presId="urn:microsoft.com/office/officeart/2005/8/layout/process3"/>
    <dgm:cxn modelId="{0D6279E4-C9AE-465D-8782-202AD4AC0632}" type="presOf" srcId="{49ABADCE-4AAA-4D02-BC69-D0BCE255532D}" destId="{8E709D4E-B889-4ACE-ACD2-3323486F382E}" srcOrd="0" destOrd="0" presId="urn:microsoft.com/office/officeart/2005/8/layout/process3"/>
    <dgm:cxn modelId="{2C9765E5-D88C-401B-9769-D62A493FA0B7}" srcId="{5B81BF3B-2D26-4F23-AF96-3A6B7FCFBFEB}" destId="{3FC3394C-52EF-45F8-9484-5832F8512C38}" srcOrd="3" destOrd="0" parTransId="{8FF96FAC-D4B9-4E59-BD15-D4F7A9CB0BC2}" sibTransId="{0DD2C2EE-09EC-4645-8B8C-9A8163B245F8}"/>
    <dgm:cxn modelId="{BF8D1BE9-ABA7-465D-8487-DDB3F918768F}" srcId="{8426B3E6-FE34-4BD5-BD6B-A402CA07E699}" destId="{2653F44F-CD23-4F31-AA47-731095F991D3}" srcOrd="5" destOrd="0" parTransId="{DAC82100-0397-4CE6-9AAF-D340AA5D3F65}" sibTransId="{8CE62F1D-8298-4214-BD8E-DFBC2B78A6D4}"/>
    <dgm:cxn modelId="{891753FC-54AB-4EBB-AA97-E2AB77CE006D}" srcId="{8426B3E6-FE34-4BD5-BD6B-A402CA07E699}" destId="{2B4498A1-BC13-4D86-B851-CEF3354AA458}" srcOrd="1" destOrd="0" parTransId="{6F1CE119-D11F-4862-AE6F-4B1CD43A76FF}" sibTransId="{6D461B27-2201-416C-8D1B-BB764A531CF1}"/>
    <dgm:cxn modelId="{6AB9762B-8C8D-49A7-9AB3-09891913D1C9}" type="presParOf" srcId="{80A98C2D-61B7-4134-813E-6FBADD5B0B19}" destId="{BE3BC7AF-4339-479B-8528-3C2E0F9AC892}" srcOrd="0" destOrd="0" presId="urn:microsoft.com/office/officeart/2005/8/layout/process3"/>
    <dgm:cxn modelId="{F01C583B-1F25-4E7B-AB66-FA021F27428B}" type="presParOf" srcId="{BE3BC7AF-4339-479B-8528-3C2E0F9AC892}" destId="{A7C61DB7-B4FA-4854-91F7-A219D83CED07}" srcOrd="0" destOrd="0" presId="urn:microsoft.com/office/officeart/2005/8/layout/process3"/>
    <dgm:cxn modelId="{C0D83C0C-D7F8-4E96-8E28-2E4FB6F958B5}" type="presParOf" srcId="{BE3BC7AF-4339-479B-8528-3C2E0F9AC892}" destId="{7595D831-03FC-46B9-A396-D1450EB812AE}" srcOrd="1" destOrd="0" presId="urn:microsoft.com/office/officeart/2005/8/layout/process3"/>
    <dgm:cxn modelId="{70C67E24-A766-4801-8708-5D5489942978}" type="presParOf" srcId="{BE3BC7AF-4339-479B-8528-3C2E0F9AC892}" destId="{C5FB36A5-1489-40D3-BC68-BD26AC85A59F}" srcOrd="2" destOrd="0" presId="urn:microsoft.com/office/officeart/2005/8/layout/process3"/>
    <dgm:cxn modelId="{85D0655D-621A-499D-BD15-5D81F10004B7}" type="presParOf" srcId="{80A98C2D-61B7-4134-813E-6FBADD5B0B19}" destId="{C22111CB-11CC-43A1-A87D-AAF53E5BBDE9}" srcOrd="1" destOrd="0" presId="urn:microsoft.com/office/officeart/2005/8/layout/process3"/>
    <dgm:cxn modelId="{1A91A65A-9117-4F29-A391-3713F4491739}" type="presParOf" srcId="{C22111CB-11CC-43A1-A87D-AAF53E5BBDE9}" destId="{BCB02473-6CB2-42B5-BD92-4C382F1F429B}" srcOrd="0" destOrd="0" presId="urn:microsoft.com/office/officeart/2005/8/layout/process3"/>
    <dgm:cxn modelId="{2D23C6D9-DE07-447A-B571-F111B46B64AA}" type="presParOf" srcId="{80A98C2D-61B7-4134-813E-6FBADD5B0B19}" destId="{7A54565A-8098-41BA-B383-E5E460A4D0FB}" srcOrd="2" destOrd="0" presId="urn:microsoft.com/office/officeart/2005/8/layout/process3"/>
    <dgm:cxn modelId="{A3141E58-ADD3-47B2-95F1-777D79ECE020}" type="presParOf" srcId="{7A54565A-8098-41BA-B383-E5E460A4D0FB}" destId="{D40C0668-8E40-412A-AD50-8B19CDD44BA2}" srcOrd="0" destOrd="0" presId="urn:microsoft.com/office/officeart/2005/8/layout/process3"/>
    <dgm:cxn modelId="{69D43471-5D45-4D65-9531-75D701F250A0}" type="presParOf" srcId="{7A54565A-8098-41BA-B383-E5E460A4D0FB}" destId="{E6C1FC8F-6FB9-4DAE-8E94-0D6504E1AA4E}" srcOrd="1" destOrd="0" presId="urn:microsoft.com/office/officeart/2005/8/layout/process3"/>
    <dgm:cxn modelId="{EB00426B-78A4-4191-8B0E-A33C67729536}" type="presParOf" srcId="{7A54565A-8098-41BA-B383-E5E460A4D0FB}" destId="{D02D9534-19C2-4B6C-8A04-58E060C92670}" srcOrd="2" destOrd="0" presId="urn:microsoft.com/office/officeart/2005/8/layout/process3"/>
    <dgm:cxn modelId="{34A89A82-8ECB-45BB-8D62-442323419A45}" type="presParOf" srcId="{80A98C2D-61B7-4134-813E-6FBADD5B0B19}" destId="{8E709D4E-B889-4ACE-ACD2-3323486F382E}" srcOrd="3" destOrd="0" presId="urn:microsoft.com/office/officeart/2005/8/layout/process3"/>
    <dgm:cxn modelId="{4710F29A-22AD-41D6-94C2-FDBA15C59F98}" type="presParOf" srcId="{8E709D4E-B889-4ACE-ACD2-3323486F382E}" destId="{F551F0F3-3F92-4D00-89BA-A489E1619882}" srcOrd="0" destOrd="0" presId="urn:microsoft.com/office/officeart/2005/8/layout/process3"/>
    <dgm:cxn modelId="{8534A9BB-6838-411C-BBC2-BC9E33A72398}" type="presParOf" srcId="{80A98C2D-61B7-4134-813E-6FBADD5B0B19}" destId="{F9E5CF82-E1F6-4EBC-BAD8-2ED1226B0E1E}" srcOrd="4" destOrd="0" presId="urn:microsoft.com/office/officeart/2005/8/layout/process3"/>
    <dgm:cxn modelId="{86C8FFF1-1E64-413B-8069-070B759B4E0F}" type="presParOf" srcId="{F9E5CF82-E1F6-4EBC-BAD8-2ED1226B0E1E}" destId="{B88706F9-802D-43E3-80C3-7A89D2581383}" srcOrd="0" destOrd="0" presId="urn:microsoft.com/office/officeart/2005/8/layout/process3"/>
    <dgm:cxn modelId="{6383607D-827A-42E2-9EC4-E81C15ADC97C}" type="presParOf" srcId="{F9E5CF82-E1F6-4EBC-BAD8-2ED1226B0E1E}" destId="{8561FFD0-1CE4-4D26-87A8-7ED9B34976C1}" srcOrd="1" destOrd="0" presId="urn:microsoft.com/office/officeart/2005/8/layout/process3"/>
    <dgm:cxn modelId="{3D4042F9-8026-420A-8F00-F872D748BA8E}" type="presParOf" srcId="{F9E5CF82-E1F6-4EBC-BAD8-2ED1226B0E1E}" destId="{5FC8EC7A-16C2-4A74-B3F9-14D28F0519EB}"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23A0C5-78E9-4926-921D-7F06EEDC09D3}">
      <dsp:nvSpPr>
        <dsp:cNvPr id="0" name=""/>
        <dsp:cNvSpPr/>
      </dsp:nvSpPr>
      <dsp:spPr>
        <a:xfrm>
          <a:off x="0" y="4001156"/>
          <a:ext cx="1060196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1924208-E95A-426F-87C6-99CB983EBA3F}">
      <dsp:nvSpPr>
        <dsp:cNvPr id="0" name=""/>
        <dsp:cNvSpPr/>
      </dsp:nvSpPr>
      <dsp:spPr>
        <a:xfrm>
          <a:off x="0" y="2287485"/>
          <a:ext cx="1060196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E340AB-8CEB-406A-AA7D-E3CBB410138B}">
      <dsp:nvSpPr>
        <dsp:cNvPr id="0" name=""/>
        <dsp:cNvSpPr/>
      </dsp:nvSpPr>
      <dsp:spPr>
        <a:xfrm>
          <a:off x="0" y="396325"/>
          <a:ext cx="10601960" cy="0"/>
        </a:xfrm>
        <a:prstGeom prst="line">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30B1CA-9AA0-4F3C-BD20-4A8357FE423B}">
      <dsp:nvSpPr>
        <dsp:cNvPr id="0" name=""/>
        <dsp:cNvSpPr/>
      </dsp:nvSpPr>
      <dsp:spPr>
        <a:xfrm>
          <a:off x="2756509" y="0"/>
          <a:ext cx="7845450" cy="395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i="1" kern="1200" dirty="0"/>
            <a:t>Observing Systems Capability Analysis and Review Tool</a:t>
          </a:r>
          <a:endParaRPr lang="en-CH" sz="2400" i="1" kern="1200" dirty="0"/>
        </a:p>
      </dsp:txBody>
      <dsp:txXfrm>
        <a:off x="2756509" y="0"/>
        <a:ext cx="7845450" cy="395908"/>
      </dsp:txXfrm>
    </dsp:sp>
    <dsp:sp modelId="{2FF1D350-3A32-4F6C-ABA2-060566D7002B}">
      <dsp:nvSpPr>
        <dsp:cNvPr id="0" name=""/>
        <dsp:cNvSpPr/>
      </dsp:nvSpPr>
      <dsp:spPr>
        <a:xfrm>
          <a:off x="0" y="416"/>
          <a:ext cx="2756509" cy="395908"/>
        </a:xfrm>
        <a:prstGeom prst="round2SameRect">
          <a:avLst>
            <a:gd name="adj1" fmla="val 16670"/>
            <a:gd name="adj2" fmla="val 0"/>
          </a:avLst>
        </a:prstGeom>
        <a:solidFill>
          <a:srgbClr val="74B743">
            <a:alpha val="6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40005" rIns="40005" bIns="40005" numCol="1" spcCol="1270" anchor="ctr" anchorCtr="0">
          <a:noAutofit/>
        </a:bodyPr>
        <a:lstStyle/>
        <a:p>
          <a:pPr marL="0" lvl="0" indent="0" algn="ctr" defTabSz="933450">
            <a:lnSpc>
              <a:spcPct val="90000"/>
            </a:lnSpc>
            <a:spcBef>
              <a:spcPct val="0"/>
            </a:spcBef>
            <a:spcAft>
              <a:spcPct val="35000"/>
            </a:spcAft>
            <a:buNone/>
          </a:pPr>
          <a:r>
            <a:rPr lang="en-US" sz="2800" b="1" kern="1200" dirty="0">
              <a:solidFill>
                <a:prstClr val="white"/>
              </a:solidFill>
              <a:latin typeface="Calibri"/>
              <a:ea typeface="+mn-ea"/>
              <a:cs typeface="+mn-cs"/>
            </a:rPr>
            <a:t>OSCAR/Surface</a:t>
          </a:r>
          <a:endParaRPr lang="en-CH" sz="2800" b="1" kern="1200" dirty="0">
            <a:solidFill>
              <a:prstClr val="white"/>
            </a:solidFill>
            <a:latin typeface="Calibri"/>
            <a:ea typeface="+mn-ea"/>
            <a:cs typeface="+mn-cs"/>
          </a:endParaRPr>
        </a:p>
      </dsp:txBody>
      <dsp:txXfrm>
        <a:off x="19330" y="19746"/>
        <a:ext cx="2717849" cy="376578"/>
      </dsp:txXfrm>
    </dsp:sp>
    <dsp:sp modelId="{06CD50EE-E466-4A09-876F-53ADF13BCD96}">
      <dsp:nvSpPr>
        <dsp:cNvPr id="0" name=""/>
        <dsp:cNvSpPr/>
      </dsp:nvSpPr>
      <dsp:spPr>
        <a:xfrm>
          <a:off x="0" y="396325"/>
          <a:ext cx="10601960" cy="14754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endParaRPr lang="en-CH" sz="1400" kern="1200">
            <a:solidFill>
              <a:schemeClr val="tx1"/>
            </a:solidFill>
          </a:endParaRPr>
        </a:p>
        <a:p>
          <a:pPr marL="228600" lvl="1" indent="-228600" algn="l" defTabSz="977900">
            <a:lnSpc>
              <a:spcPct val="90000"/>
            </a:lnSpc>
            <a:spcBef>
              <a:spcPct val="0"/>
            </a:spcBef>
            <a:spcAft>
              <a:spcPct val="15000"/>
            </a:spcAft>
            <a:buFont typeface="Arial" panose="020B0604020202020204" pitchFamily="34" charset="0"/>
            <a:buChar char="•"/>
          </a:pPr>
          <a:r>
            <a:rPr lang="en-US" sz="2200" kern="1200" dirty="0">
              <a:solidFill>
                <a:schemeClr val="tx1"/>
              </a:solidFill>
            </a:rPr>
            <a:t>Operational since May 2016</a:t>
          </a:r>
          <a:endParaRPr lang="en-CH" sz="2200" kern="1200" dirty="0">
            <a:solidFill>
              <a:schemeClr val="tx1"/>
            </a:solidFill>
          </a:endParaRPr>
        </a:p>
        <a:p>
          <a:pPr marL="228600" lvl="1" indent="-228600" algn="l" defTabSz="977900">
            <a:lnSpc>
              <a:spcPct val="90000"/>
            </a:lnSpc>
            <a:spcBef>
              <a:spcPct val="0"/>
            </a:spcBef>
            <a:spcAft>
              <a:spcPct val="15000"/>
            </a:spcAft>
            <a:buFont typeface="Arial" panose="020B0604020202020204" pitchFamily="34" charset="0"/>
            <a:buChar char="•"/>
          </a:pPr>
          <a:r>
            <a:rPr lang="en-US" sz="2200" kern="1200" dirty="0">
              <a:solidFill>
                <a:schemeClr val="tx1"/>
              </a:solidFill>
            </a:rPr>
            <a:t>Several new releases expected per year </a:t>
          </a:r>
          <a:endParaRPr lang="en-CH" sz="2200" kern="1200" dirty="0">
            <a:solidFill>
              <a:schemeClr val="tx1"/>
            </a:solidFill>
          </a:endParaRPr>
        </a:p>
        <a:p>
          <a:pPr marL="228600" lvl="1" indent="-228600" algn="l" defTabSz="977900">
            <a:lnSpc>
              <a:spcPct val="90000"/>
            </a:lnSpc>
            <a:spcBef>
              <a:spcPct val="0"/>
            </a:spcBef>
            <a:spcAft>
              <a:spcPct val="15000"/>
            </a:spcAft>
            <a:buFont typeface="Arial" panose="020B0604020202020204" pitchFamily="34" charset="0"/>
            <a:buChar char="•"/>
          </a:pPr>
          <a:r>
            <a:rPr lang="en-US" sz="2200" i="0" kern="1200" dirty="0">
              <a:solidFill>
                <a:schemeClr val="tx1"/>
              </a:solidFill>
            </a:rPr>
            <a:t>Current release </a:t>
          </a:r>
          <a:r>
            <a:rPr lang="en-US" sz="2200" b="1" i="0" kern="1200" dirty="0">
              <a:solidFill>
                <a:schemeClr val="tx1"/>
              </a:solidFill>
            </a:rPr>
            <a:t>1.10.1 (March 2024)</a:t>
          </a:r>
          <a:endParaRPr lang="en-CH" sz="2200" b="1" kern="1200" dirty="0">
            <a:solidFill>
              <a:schemeClr val="tx1"/>
            </a:solidFill>
          </a:endParaRPr>
        </a:p>
      </dsp:txBody>
      <dsp:txXfrm>
        <a:off x="0" y="396325"/>
        <a:ext cx="10601960" cy="1475455"/>
      </dsp:txXfrm>
    </dsp:sp>
    <dsp:sp modelId="{2A08C295-51B0-4526-A0CD-4ED9BF267457}">
      <dsp:nvSpPr>
        <dsp:cNvPr id="0" name=""/>
        <dsp:cNvSpPr/>
      </dsp:nvSpPr>
      <dsp:spPr>
        <a:xfrm>
          <a:off x="2756509" y="1891576"/>
          <a:ext cx="7845450" cy="395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b="0" i="1" kern="1200" dirty="0"/>
            <a:t>WIGOS Data Quality Monitoring System</a:t>
          </a:r>
          <a:endParaRPr lang="en-CH" sz="2400" b="0" i="1" kern="1200" dirty="0"/>
        </a:p>
      </dsp:txBody>
      <dsp:txXfrm>
        <a:off x="2756509" y="1891576"/>
        <a:ext cx="7845450" cy="395908"/>
      </dsp:txXfrm>
    </dsp:sp>
    <dsp:sp modelId="{93E1649D-F063-4371-A4AE-50C6093C027D}">
      <dsp:nvSpPr>
        <dsp:cNvPr id="0" name=""/>
        <dsp:cNvSpPr/>
      </dsp:nvSpPr>
      <dsp:spPr>
        <a:xfrm>
          <a:off x="0" y="1891576"/>
          <a:ext cx="2756509" cy="395908"/>
        </a:xfrm>
        <a:prstGeom prst="round2SameRect">
          <a:avLst>
            <a:gd name="adj1" fmla="val 16670"/>
            <a:gd name="adj2" fmla="val 0"/>
          </a:avLst>
        </a:prstGeom>
        <a:solidFill>
          <a:srgbClr val="00B0F0">
            <a:alpha val="6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WDQMS</a:t>
          </a:r>
          <a:endParaRPr lang="en-CH" sz="2400" b="1" kern="1200" dirty="0"/>
        </a:p>
      </dsp:txBody>
      <dsp:txXfrm>
        <a:off x="19330" y="1910906"/>
        <a:ext cx="2717849" cy="376578"/>
      </dsp:txXfrm>
    </dsp:sp>
    <dsp:sp modelId="{DA8834B5-4979-45DC-8D4E-8644A7EC460B}">
      <dsp:nvSpPr>
        <dsp:cNvPr id="0" name=""/>
        <dsp:cNvSpPr/>
      </dsp:nvSpPr>
      <dsp:spPr>
        <a:xfrm>
          <a:off x="0" y="2287485"/>
          <a:ext cx="10601960" cy="12979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228600" lvl="1" indent="-228600" algn="l" defTabSz="977900">
            <a:lnSpc>
              <a:spcPct val="90000"/>
            </a:lnSpc>
            <a:spcBef>
              <a:spcPct val="0"/>
            </a:spcBef>
            <a:spcAft>
              <a:spcPct val="15000"/>
            </a:spcAft>
            <a:buFont typeface="Arial" panose="020B0604020202020204" pitchFamily="34" charset="0"/>
            <a:buChar char="•"/>
          </a:pPr>
          <a:r>
            <a:rPr lang="en-US" sz="2200" kern="1200" dirty="0">
              <a:solidFill>
                <a:schemeClr val="tx1"/>
              </a:solidFill>
            </a:rPr>
            <a:t>Operational since March 2020</a:t>
          </a:r>
          <a:endParaRPr lang="en-CH" sz="1400" kern="1200" dirty="0">
            <a:solidFill>
              <a:schemeClr val="tx1"/>
            </a:solidFill>
          </a:endParaRPr>
        </a:p>
        <a:p>
          <a:pPr marL="228600" lvl="1" indent="-228600" algn="l" defTabSz="977900">
            <a:lnSpc>
              <a:spcPct val="90000"/>
            </a:lnSpc>
            <a:spcBef>
              <a:spcPct val="0"/>
            </a:spcBef>
            <a:spcAft>
              <a:spcPct val="15000"/>
            </a:spcAft>
            <a:buFont typeface="Arial" panose="020B0604020202020204" pitchFamily="34" charset="0"/>
            <a:buChar char="•"/>
          </a:pPr>
          <a:r>
            <a:rPr lang="en-US" sz="2200" kern="1200" dirty="0">
              <a:solidFill>
                <a:schemeClr val="tx1"/>
              </a:solidFill>
            </a:rPr>
            <a:t>Several new releases expected per year</a:t>
          </a:r>
          <a:endParaRPr lang="en-CH" sz="2200" kern="1200" dirty="0">
            <a:solidFill>
              <a:schemeClr val="tx1"/>
            </a:solidFill>
          </a:endParaRPr>
        </a:p>
        <a:p>
          <a:pPr marL="228600" lvl="1" indent="-228600" algn="l" defTabSz="977900">
            <a:lnSpc>
              <a:spcPct val="90000"/>
            </a:lnSpc>
            <a:spcBef>
              <a:spcPct val="0"/>
            </a:spcBef>
            <a:spcAft>
              <a:spcPct val="15000"/>
            </a:spcAft>
            <a:buFont typeface="Arial" panose="020B0604020202020204" pitchFamily="34" charset="0"/>
            <a:buChar char="•"/>
          </a:pPr>
          <a:r>
            <a:rPr lang="en-US" sz="2200" i="0" kern="1200" dirty="0">
              <a:solidFill>
                <a:schemeClr val="tx1"/>
              </a:solidFill>
            </a:rPr>
            <a:t>Current release </a:t>
          </a:r>
          <a:r>
            <a:rPr lang="en-US" sz="2200" b="1" i="0" kern="1200" dirty="0">
              <a:solidFill>
                <a:schemeClr val="tx1"/>
              </a:solidFill>
            </a:rPr>
            <a:t>1.4.5 (March 2024)</a:t>
          </a:r>
          <a:endParaRPr lang="en-CH" sz="2200" b="1" kern="1200" dirty="0">
            <a:solidFill>
              <a:schemeClr val="tx1"/>
            </a:solidFill>
          </a:endParaRPr>
        </a:p>
      </dsp:txBody>
      <dsp:txXfrm>
        <a:off x="0" y="2287485"/>
        <a:ext cx="10601960" cy="1297967"/>
      </dsp:txXfrm>
    </dsp:sp>
    <dsp:sp modelId="{951CA764-BC2D-415B-8350-F83685CD8C35}">
      <dsp:nvSpPr>
        <dsp:cNvPr id="0" name=""/>
        <dsp:cNvSpPr/>
      </dsp:nvSpPr>
      <dsp:spPr>
        <a:xfrm>
          <a:off x="2756509" y="3605247"/>
          <a:ext cx="7845450" cy="3959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b" anchorCtr="0">
          <a:noAutofit/>
        </a:bodyPr>
        <a:lstStyle/>
        <a:p>
          <a:pPr marL="0" lvl="0" indent="0" algn="l" defTabSz="1066800">
            <a:lnSpc>
              <a:spcPct val="90000"/>
            </a:lnSpc>
            <a:spcBef>
              <a:spcPct val="0"/>
            </a:spcBef>
            <a:spcAft>
              <a:spcPct val="35000"/>
            </a:spcAft>
            <a:buNone/>
          </a:pPr>
          <a:r>
            <a:rPr lang="en-US" sz="2400" i="1" kern="1200" dirty="0"/>
            <a:t>Incident Management System</a:t>
          </a:r>
          <a:endParaRPr lang="en-CH" sz="2400" i="1" kern="1200" dirty="0"/>
        </a:p>
      </dsp:txBody>
      <dsp:txXfrm>
        <a:off x="2756509" y="3605247"/>
        <a:ext cx="7845450" cy="395908"/>
      </dsp:txXfrm>
    </dsp:sp>
    <dsp:sp modelId="{A8106BD9-B375-4E14-8009-540AB51A2669}">
      <dsp:nvSpPr>
        <dsp:cNvPr id="0" name=""/>
        <dsp:cNvSpPr/>
      </dsp:nvSpPr>
      <dsp:spPr>
        <a:xfrm>
          <a:off x="0" y="3605247"/>
          <a:ext cx="2756509" cy="395908"/>
        </a:xfrm>
        <a:prstGeom prst="round2SameRect">
          <a:avLst>
            <a:gd name="adj1" fmla="val 16670"/>
            <a:gd name="adj2" fmla="val 0"/>
          </a:avLst>
        </a:prstGeom>
        <a:solidFill>
          <a:srgbClr val="F8A602">
            <a:alpha val="60000"/>
          </a:srgbClr>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1244600">
            <a:lnSpc>
              <a:spcPct val="90000"/>
            </a:lnSpc>
            <a:spcBef>
              <a:spcPct val="0"/>
            </a:spcBef>
            <a:spcAft>
              <a:spcPct val="35000"/>
            </a:spcAft>
            <a:buNone/>
          </a:pPr>
          <a:r>
            <a:rPr lang="en-US" sz="2800" b="1" kern="1200" dirty="0"/>
            <a:t>IMS</a:t>
          </a:r>
          <a:endParaRPr lang="en-CH" sz="2400" b="1" kern="1200" dirty="0"/>
        </a:p>
      </dsp:txBody>
      <dsp:txXfrm>
        <a:off x="19330" y="3624577"/>
        <a:ext cx="2717849" cy="376578"/>
      </dsp:txXfrm>
    </dsp:sp>
    <dsp:sp modelId="{973AEC13-5172-4396-8696-2E2D9DB0F0E8}">
      <dsp:nvSpPr>
        <dsp:cNvPr id="0" name=""/>
        <dsp:cNvSpPr/>
      </dsp:nvSpPr>
      <dsp:spPr>
        <a:xfrm>
          <a:off x="0" y="4001156"/>
          <a:ext cx="10601960" cy="7919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670" tIns="26670" rIns="26670" bIns="26670" numCol="1" spcCol="1270" anchor="t" anchorCtr="0">
          <a:noAutofit/>
        </a:bodyPr>
        <a:lstStyle/>
        <a:p>
          <a:pPr marL="114300" lvl="1" indent="-114300" algn="l" defTabSz="622300">
            <a:lnSpc>
              <a:spcPct val="90000"/>
            </a:lnSpc>
            <a:spcBef>
              <a:spcPct val="0"/>
            </a:spcBef>
            <a:spcAft>
              <a:spcPct val="15000"/>
            </a:spcAft>
            <a:buFont typeface="Arial" panose="020B0604020202020204" pitchFamily="34" charset="0"/>
            <a:buChar char="•"/>
          </a:pPr>
          <a:endParaRPr lang="en-CH" sz="1400" kern="1200" dirty="0"/>
        </a:p>
        <a:p>
          <a:pPr marL="228600" lvl="1" indent="-228600" algn="l" defTabSz="977900">
            <a:lnSpc>
              <a:spcPct val="90000"/>
            </a:lnSpc>
            <a:spcBef>
              <a:spcPct val="0"/>
            </a:spcBef>
            <a:spcAft>
              <a:spcPct val="15000"/>
            </a:spcAft>
            <a:buFont typeface="Arial" panose="020B0604020202020204" pitchFamily="34" charset="0"/>
            <a:buChar char="•"/>
          </a:pPr>
          <a:r>
            <a:rPr lang="en-US" sz="2200" kern="1200" dirty="0"/>
            <a:t>Operational system launched on </a:t>
          </a:r>
          <a:r>
            <a:rPr lang="en-US" sz="2200" b="1" kern="1200" dirty="0"/>
            <a:t>1 February 2024 (v.1.0)</a:t>
          </a:r>
          <a:endParaRPr lang="en-CH" sz="2200" b="1" kern="1200" dirty="0"/>
        </a:p>
      </dsp:txBody>
      <dsp:txXfrm>
        <a:off x="0" y="4001156"/>
        <a:ext cx="10601960" cy="79193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95D831-03FC-46B9-A396-D1450EB812AE}">
      <dsp:nvSpPr>
        <dsp:cNvPr id="0" name=""/>
        <dsp:cNvSpPr/>
      </dsp:nvSpPr>
      <dsp:spPr>
        <a:xfrm>
          <a:off x="5457" y="75019"/>
          <a:ext cx="2481417" cy="164225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l" defTabSz="1244600">
            <a:lnSpc>
              <a:spcPct val="90000"/>
            </a:lnSpc>
            <a:spcBef>
              <a:spcPct val="0"/>
            </a:spcBef>
            <a:spcAft>
              <a:spcPct val="35000"/>
            </a:spcAft>
            <a:buNone/>
          </a:pPr>
          <a:r>
            <a:rPr lang="de-DE" sz="2800" kern="1200" dirty="0"/>
            <a:t>2024</a:t>
          </a:r>
        </a:p>
      </dsp:txBody>
      <dsp:txXfrm>
        <a:off x="5457" y="75019"/>
        <a:ext cx="2481417" cy="1094837"/>
      </dsp:txXfrm>
    </dsp:sp>
    <dsp:sp modelId="{C5FB36A5-1489-40D3-BC68-BD26AC85A59F}">
      <dsp:nvSpPr>
        <dsp:cNvPr id="0" name=""/>
        <dsp:cNvSpPr/>
      </dsp:nvSpPr>
      <dsp:spPr>
        <a:xfrm>
          <a:off x="513699" y="1032947"/>
          <a:ext cx="2481417" cy="3417996"/>
        </a:xfrm>
        <a:prstGeom prst="roundRect">
          <a:avLst>
            <a:gd name="adj" fmla="val 10000"/>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0688" tIns="170688" rIns="170688" bIns="170688" numCol="1" spcCol="1270" anchor="t" anchorCtr="0">
          <a:noAutofit/>
        </a:bodyPr>
        <a:lstStyle/>
        <a:p>
          <a:pPr marL="228600" lvl="1" indent="-228600" algn="l" defTabSz="1066800">
            <a:lnSpc>
              <a:spcPct val="90000"/>
            </a:lnSpc>
            <a:spcBef>
              <a:spcPct val="0"/>
            </a:spcBef>
            <a:spcAft>
              <a:spcPct val="15000"/>
            </a:spcAft>
            <a:buChar char="•"/>
          </a:pPr>
          <a:r>
            <a:rPr lang="en-GB" sz="2400" kern="1200" noProof="0" dirty="0"/>
            <a:t>South Africa</a:t>
          </a:r>
        </a:p>
        <a:p>
          <a:pPr marL="228600" lvl="1" indent="-228600" algn="l" defTabSz="1066800">
            <a:lnSpc>
              <a:spcPct val="90000"/>
            </a:lnSpc>
            <a:spcBef>
              <a:spcPct val="0"/>
            </a:spcBef>
            <a:spcAft>
              <a:spcPct val="15000"/>
            </a:spcAft>
            <a:buChar char="•"/>
          </a:pPr>
          <a:r>
            <a:rPr lang="en-GB" sz="2400" kern="1200" noProof="0" dirty="0"/>
            <a:t>Morocco</a:t>
          </a:r>
        </a:p>
      </dsp:txBody>
      <dsp:txXfrm>
        <a:off x="586377" y="1105625"/>
        <a:ext cx="2336061" cy="3272640"/>
      </dsp:txXfrm>
    </dsp:sp>
    <dsp:sp modelId="{C22111CB-11CC-43A1-A87D-AAF53E5BBDE9}">
      <dsp:nvSpPr>
        <dsp:cNvPr id="0" name=""/>
        <dsp:cNvSpPr/>
      </dsp:nvSpPr>
      <dsp:spPr>
        <a:xfrm rot="21595663">
          <a:off x="2863048" y="310994"/>
          <a:ext cx="797489" cy="61780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a:off x="2863048" y="434671"/>
        <a:ext cx="612149" cy="370681"/>
      </dsp:txXfrm>
    </dsp:sp>
    <dsp:sp modelId="{E6C1FC8F-6FB9-4DAE-8E94-0D6504E1AA4E}">
      <dsp:nvSpPr>
        <dsp:cNvPr id="0" name=""/>
        <dsp:cNvSpPr/>
      </dsp:nvSpPr>
      <dsp:spPr>
        <a:xfrm>
          <a:off x="3991570" y="90105"/>
          <a:ext cx="2481417" cy="1581911"/>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l" defTabSz="1244600">
            <a:lnSpc>
              <a:spcPct val="90000"/>
            </a:lnSpc>
            <a:spcBef>
              <a:spcPct val="0"/>
            </a:spcBef>
            <a:spcAft>
              <a:spcPct val="35000"/>
            </a:spcAft>
            <a:buNone/>
          </a:pPr>
          <a:r>
            <a:rPr lang="de-DE" sz="2800" kern="1200" dirty="0"/>
            <a:t>2025</a:t>
          </a:r>
        </a:p>
      </dsp:txBody>
      <dsp:txXfrm>
        <a:off x="3991570" y="90105"/>
        <a:ext cx="2481417" cy="1054607"/>
      </dsp:txXfrm>
    </dsp:sp>
    <dsp:sp modelId="{D02D9534-19C2-4B6C-8A04-58E060C92670}">
      <dsp:nvSpPr>
        <dsp:cNvPr id="0" name=""/>
        <dsp:cNvSpPr/>
      </dsp:nvSpPr>
      <dsp:spPr>
        <a:xfrm>
          <a:off x="4499812" y="1017861"/>
          <a:ext cx="2481417" cy="3417996"/>
        </a:xfrm>
        <a:prstGeom prst="roundRect">
          <a:avLst>
            <a:gd name="adj" fmla="val 10000"/>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noProof="0" dirty="0"/>
            <a:t>Kenya</a:t>
          </a:r>
        </a:p>
        <a:p>
          <a:pPr marL="171450" lvl="1" indent="-171450" algn="l" defTabSz="844550">
            <a:lnSpc>
              <a:spcPct val="90000"/>
            </a:lnSpc>
            <a:spcBef>
              <a:spcPct val="0"/>
            </a:spcBef>
            <a:spcAft>
              <a:spcPct val="15000"/>
            </a:spcAft>
            <a:buChar char="•"/>
          </a:pPr>
          <a:r>
            <a:rPr lang="en-GB" sz="1900" kern="1200" noProof="0" dirty="0"/>
            <a:t>Tanzania</a:t>
          </a:r>
        </a:p>
        <a:p>
          <a:pPr marL="171450" lvl="1" indent="-171450" algn="l" defTabSz="844550">
            <a:lnSpc>
              <a:spcPct val="90000"/>
            </a:lnSpc>
            <a:spcBef>
              <a:spcPct val="0"/>
            </a:spcBef>
            <a:spcAft>
              <a:spcPct val="15000"/>
            </a:spcAft>
            <a:buChar char="•"/>
          </a:pPr>
          <a:r>
            <a:rPr lang="en-GB" sz="1900" kern="1200" noProof="0" dirty="0"/>
            <a:t>Indonesia</a:t>
          </a:r>
        </a:p>
        <a:p>
          <a:pPr marL="171450" lvl="1" indent="-171450" algn="l" defTabSz="844550">
            <a:lnSpc>
              <a:spcPct val="90000"/>
            </a:lnSpc>
            <a:spcBef>
              <a:spcPct val="0"/>
            </a:spcBef>
            <a:spcAft>
              <a:spcPct val="15000"/>
            </a:spcAft>
            <a:buChar char="•"/>
          </a:pPr>
          <a:r>
            <a:rPr lang="en-GB" sz="1900" kern="1200" noProof="0" dirty="0"/>
            <a:t>Fiji</a:t>
          </a:r>
        </a:p>
      </dsp:txBody>
      <dsp:txXfrm>
        <a:off x="4572490" y="1090539"/>
        <a:ext cx="2336061" cy="3272640"/>
      </dsp:txXfrm>
    </dsp:sp>
    <dsp:sp modelId="{8E709D4E-B889-4ACE-ACD2-3323486F382E}">
      <dsp:nvSpPr>
        <dsp:cNvPr id="0" name=""/>
        <dsp:cNvSpPr/>
      </dsp:nvSpPr>
      <dsp:spPr>
        <a:xfrm rot="1153">
          <a:off x="6849161" y="309184"/>
          <a:ext cx="797488" cy="61780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de-DE" sz="1500" kern="1200"/>
        </a:p>
      </dsp:txBody>
      <dsp:txXfrm>
        <a:off x="6849161" y="432713"/>
        <a:ext cx="612148" cy="370681"/>
      </dsp:txXfrm>
    </dsp:sp>
    <dsp:sp modelId="{8561FFD0-1CE4-4D26-87A8-7ED9B34976C1}">
      <dsp:nvSpPr>
        <dsp:cNvPr id="0" name=""/>
        <dsp:cNvSpPr/>
      </dsp:nvSpPr>
      <dsp:spPr>
        <a:xfrm>
          <a:off x="7977683" y="86095"/>
          <a:ext cx="2481417" cy="1597949"/>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99136" rIns="199136" bIns="106680" numCol="1" spcCol="1270" anchor="t" anchorCtr="0">
          <a:noAutofit/>
        </a:bodyPr>
        <a:lstStyle/>
        <a:p>
          <a:pPr marL="0" lvl="0" indent="0" algn="l" defTabSz="1244600">
            <a:lnSpc>
              <a:spcPct val="90000"/>
            </a:lnSpc>
            <a:spcBef>
              <a:spcPct val="0"/>
            </a:spcBef>
            <a:spcAft>
              <a:spcPct val="35000"/>
            </a:spcAft>
            <a:buNone/>
          </a:pPr>
          <a:r>
            <a:rPr lang="de-DE" sz="2800" kern="1200" dirty="0"/>
            <a:t>2026 and </a:t>
          </a:r>
          <a:r>
            <a:rPr lang="de-DE" sz="2800" kern="1200" dirty="0" err="1"/>
            <a:t>beyond</a:t>
          </a:r>
          <a:endParaRPr lang="de-DE" sz="2800" kern="1200" dirty="0"/>
        </a:p>
      </dsp:txBody>
      <dsp:txXfrm>
        <a:off x="7977683" y="86095"/>
        <a:ext cx="2481417" cy="1065299"/>
      </dsp:txXfrm>
    </dsp:sp>
    <dsp:sp modelId="{5FC8EC7A-16C2-4A74-B3F9-14D28F0519EB}">
      <dsp:nvSpPr>
        <dsp:cNvPr id="0" name=""/>
        <dsp:cNvSpPr/>
      </dsp:nvSpPr>
      <dsp:spPr>
        <a:xfrm>
          <a:off x="8485925" y="1021870"/>
          <a:ext cx="2481417" cy="341799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35128" tIns="135128" rIns="135128" bIns="135128" numCol="1" spcCol="1270" anchor="t" anchorCtr="0">
          <a:noAutofit/>
        </a:bodyPr>
        <a:lstStyle/>
        <a:p>
          <a:pPr marL="171450" lvl="1" indent="-171450" algn="l" defTabSz="844550">
            <a:lnSpc>
              <a:spcPct val="90000"/>
            </a:lnSpc>
            <a:spcBef>
              <a:spcPct val="0"/>
            </a:spcBef>
            <a:spcAft>
              <a:spcPct val="15000"/>
            </a:spcAft>
            <a:buChar char="•"/>
          </a:pPr>
          <a:r>
            <a:rPr lang="en-GB" sz="1900" kern="1200" noProof="0" dirty="0"/>
            <a:t>Brazil</a:t>
          </a:r>
        </a:p>
        <a:p>
          <a:pPr marL="171450" lvl="1" indent="-171450" algn="l" defTabSz="844550">
            <a:lnSpc>
              <a:spcPct val="90000"/>
            </a:lnSpc>
            <a:spcBef>
              <a:spcPct val="0"/>
            </a:spcBef>
            <a:spcAft>
              <a:spcPct val="15000"/>
            </a:spcAft>
            <a:buChar char="•"/>
          </a:pPr>
          <a:r>
            <a:rPr lang="en-GB" sz="1900" kern="1200" noProof="0" dirty="0"/>
            <a:t>British Caribbean Territories</a:t>
          </a:r>
        </a:p>
        <a:p>
          <a:pPr marL="171450" lvl="1" indent="-171450" algn="l" defTabSz="844550">
            <a:lnSpc>
              <a:spcPct val="90000"/>
            </a:lnSpc>
            <a:spcBef>
              <a:spcPct val="0"/>
            </a:spcBef>
            <a:spcAft>
              <a:spcPct val="15000"/>
            </a:spcAft>
            <a:buChar char="•"/>
          </a:pPr>
          <a:r>
            <a:rPr lang="en-GB" sz="1900" kern="1200" noProof="0" dirty="0"/>
            <a:t>Canada</a:t>
          </a:r>
        </a:p>
        <a:p>
          <a:pPr marL="171450" lvl="1" indent="-171450" algn="l" defTabSz="844550">
            <a:lnSpc>
              <a:spcPct val="90000"/>
            </a:lnSpc>
            <a:spcBef>
              <a:spcPct val="0"/>
            </a:spcBef>
            <a:spcAft>
              <a:spcPct val="15000"/>
            </a:spcAft>
            <a:buChar char="•"/>
          </a:pPr>
          <a:r>
            <a:rPr lang="en-GB" sz="1900" kern="1200" noProof="0" dirty="0"/>
            <a:t>Costa Rica</a:t>
          </a:r>
        </a:p>
        <a:p>
          <a:pPr marL="171450" lvl="1" indent="-171450" algn="l" defTabSz="844550">
            <a:lnSpc>
              <a:spcPct val="90000"/>
            </a:lnSpc>
            <a:spcBef>
              <a:spcPct val="0"/>
            </a:spcBef>
            <a:spcAft>
              <a:spcPct val="15000"/>
            </a:spcAft>
            <a:buChar char="•"/>
          </a:pPr>
          <a:r>
            <a:rPr lang="en-GB" sz="1900" kern="1200" noProof="0" dirty="0"/>
            <a:t>Trinidad and Tobago</a:t>
          </a:r>
        </a:p>
        <a:p>
          <a:pPr marL="171450" lvl="1" indent="-171450" algn="l" defTabSz="844550">
            <a:lnSpc>
              <a:spcPct val="90000"/>
            </a:lnSpc>
            <a:spcBef>
              <a:spcPct val="0"/>
            </a:spcBef>
            <a:spcAft>
              <a:spcPct val="15000"/>
            </a:spcAft>
            <a:buChar char="•"/>
          </a:pPr>
          <a:r>
            <a:rPr lang="en-GB" sz="1900" kern="1200" noProof="0" dirty="0"/>
            <a:t>USA</a:t>
          </a:r>
        </a:p>
        <a:p>
          <a:pPr marL="171450" lvl="1" indent="-171450" algn="l" defTabSz="844550">
            <a:lnSpc>
              <a:spcPct val="90000"/>
            </a:lnSpc>
            <a:spcBef>
              <a:spcPct val="0"/>
            </a:spcBef>
            <a:spcAft>
              <a:spcPct val="15000"/>
            </a:spcAft>
            <a:buChar char="•"/>
          </a:pPr>
          <a:r>
            <a:rPr lang="de-DE" sz="1900" kern="1200" dirty="0"/>
            <a:t>RA VI</a:t>
          </a:r>
        </a:p>
        <a:p>
          <a:pPr marL="171450" lvl="1" indent="-171450" algn="l" defTabSz="844550">
            <a:lnSpc>
              <a:spcPct val="90000"/>
            </a:lnSpc>
            <a:spcBef>
              <a:spcPct val="0"/>
            </a:spcBef>
            <a:spcAft>
              <a:spcPct val="15000"/>
            </a:spcAft>
            <a:buChar char="•"/>
          </a:pPr>
          <a:r>
            <a:rPr lang="de-DE" sz="1900" kern="1200" dirty="0"/>
            <a:t>RA I</a:t>
          </a:r>
        </a:p>
      </dsp:txBody>
      <dsp:txXfrm>
        <a:off x="8558603" y="1094548"/>
        <a:ext cx="2336061" cy="3272640"/>
      </dsp:txXfrm>
    </dsp:sp>
  </dsp:spTree>
</dsp:drawing>
</file>

<file path=ppt/diagrams/layout1.xml><?xml version="1.0" encoding="utf-8"?>
<dgm:layoutDef xmlns:dgm="http://schemas.openxmlformats.org/drawingml/2006/diagram" xmlns:a="http://schemas.openxmlformats.org/drawingml/2006/main" uniqueId="urn:microsoft.com/office/officeart/2011/layout/TabList">
  <dgm:title val="Tab List"/>
  <dgm:desc val="Use to show non-sequential or grouped blocks of information. Works well for lists with a small amount of Level 1 text. The first Level 2 displays next to the Level 1 text  and the remaining Level 2 text appears beneath the Level 1 text."/>
  <dgm:catLst>
    <dgm:cat type="list" pri="4500"/>
    <dgm:cat type="officeonline" pri="11000"/>
  </dgm:catLst>
  <dgm:sampData>
    <dgm:dataModel>
      <dgm:ptLst>
        <dgm:pt modelId="0" type="doc"/>
        <dgm:pt modelId="10">
          <dgm:prSet phldr="1"/>
        </dgm:pt>
        <dgm:pt modelId="11">
          <dgm:prSet phldr="1"/>
        </dgm:pt>
        <dgm:pt modelId="12">
          <dgm:prSet phldr="1"/>
        </dgm:pt>
        <dgm:pt modelId="20">
          <dgm:prSet phldr="1"/>
        </dgm:pt>
        <dgm:pt modelId="21">
          <dgm:prSet phldr="1"/>
        </dgm:pt>
        <dgm:pt modelId="22">
          <dgm:prSet phldr="1"/>
        </dgm:pt>
        <dgm:pt modelId="30">
          <dgm:prSet phldr="1"/>
        </dgm:pt>
        <dgm:pt modelId="31">
          <dgm:prSet phldr="1"/>
        </dgm:pt>
        <dgm:pt modelId="32">
          <dgm:prSet phldr="1"/>
        </dgm:pt>
      </dgm:ptLst>
      <dgm:cxnLst>
        <dgm:cxn modelId="40" srcId="0" destId="10" srcOrd="0" destOrd="0"/>
        <dgm:cxn modelId="41" srcId="10" destId="11" srcOrd="0" destOrd="0"/>
        <dgm:cxn modelId="42" srcId="10" destId="12" srcOrd="0" destOrd="0"/>
        <dgm:cxn modelId="50" srcId="0" destId="20" srcOrd="1" destOrd="0"/>
        <dgm:cxn modelId="51" srcId="20" destId="21" srcOrd="1" destOrd="0"/>
        <dgm:cxn modelId="52" srcId="20" destId="22" srcOrd="1" destOrd="0"/>
        <dgm:cxn modelId="60" srcId="0" destId="30" srcOrd="2" destOrd="0"/>
        <dgm:cxn modelId="61" srcId="30" destId="31" srcOrd="2" destOrd="0"/>
        <dgm:cxn modelId="62" srcId="30" destId="32"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dgm:chPref val="3"/>
      <dgm:dir/>
      <dgm:animOne val="branch"/>
      <dgm:animLvl val="lvl"/>
    </dgm:varLst>
    <dgm:alg type="lin">
      <dgm:param type="linDir" val="fromT"/>
    </dgm:alg>
    <dgm:shape xmlns:r="http://schemas.openxmlformats.org/officeDocument/2006/relationships" r:blip="">
      <dgm:adjLst/>
    </dgm:shape>
    <dgm:constrLst>
      <dgm:constr type="w" for="ch" forName="Child" refType="w"/>
      <dgm:constr type="h" for="ch" forName="Child" refType="h" fact="0.6667"/>
      <dgm:constr type="primFontSz" for="des" forName="Parent" op="equ" val="65"/>
      <dgm:constr type="primFontSz" for="des" forName="Child" op="equ" val="65"/>
      <dgm:constr type="primFontSz" for="des" forName="FirstChild" op="equ" val="65"/>
      <dgm:constr type="primFontSz" for="des" forName="Child" refType="primFontSz" refFor="des" refForName="Parent" op="lte"/>
      <dgm:constr type="primFontSz" for="des" forName="FirstChild" refType="primFontSz" refFor="des" refForName="Parent" op="lte"/>
      <dgm:constr type="primFontSz" for="des" forName="Child" refType="primFontSz" refFor="des" refForName="FirstChild" op="lte"/>
      <dgm:constr type="w" for="ch" forName="composite" refType="w"/>
      <dgm:constr type="h" for="ch" forName="composite" refType="h" fact="0.3333"/>
      <dgm:constr type="sp" refType="h" refFor="ch" refForName="composite" op="equ" fact="0.05"/>
      <dgm:constr type="h" for="ch" forName="sibTrans" refType="h" refFor="ch" refForName="composite" op="equ" fact="0.05"/>
      <dgm:constr type="w" for="ch" forName="sibTrans" refType="h" refFor="ch" refForName="sibTrans" op="equ"/>
    </dgm:constrLst>
    <dgm:forEach name="nodesForEach" axis="ch" ptType="node">
      <dgm:layoutNode name="composite">
        <dgm:alg type="composite"/>
        <dgm:shape xmlns:r="http://schemas.openxmlformats.org/officeDocument/2006/relationships" r:blip="">
          <dgm:adjLst/>
        </dgm:shape>
        <dgm:choose name="Name1">
          <dgm:if name="Name2" func="var" arg="dir" op="equ" val="norm">
            <dgm:constrLst>
              <dgm:constr type="l" for="ch" forName="Accent" refType="w" fact="0"/>
              <dgm:constr type="b" for="ch" forName="Accent" refType="h"/>
              <dgm:constr type="w" for="ch" forName="Accent" refType="w"/>
              <dgm:constr type="h" for="ch" forName="Accent" refType="h" fact="0"/>
              <dgm:constr type="l" for="ch" forName="FirstChild" refType="w" fact="0.26"/>
              <dgm:constr type="t" for="ch" forName="FirstChild" refType="h" fact="0"/>
              <dgm:constr type="w" for="ch" forName="FirstChild" refType="w" fact="0.74"/>
              <dgm:constr type="h" for="ch" forName="FirstChild" refType="h"/>
              <dgm:constr type="l" for="ch" forName="Parent" refType="w" fact="0"/>
              <dgm:constr type="t" for="ch" forName="Parent" refType="h" fact="0"/>
              <dgm:constr type="w" for="ch" forName="Parent" refType="w" fact="0.26"/>
              <dgm:constr type="h" for="ch" forName="Parent" refType="h"/>
            </dgm:constrLst>
          </dgm:if>
          <dgm:else name="Name3">
            <dgm:constrLst>
              <dgm:constr type="l" for="ch" forName="Accent" refType="w" fact="0"/>
              <dgm:constr type="b" for="ch" forName="Accent" refType="h"/>
              <dgm:constr type="w" for="ch" forName="Accent" refType="w"/>
              <dgm:constr type="h" for="ch" forName="Accent" refType="h" fact="0"/>
              <dgm:constr type="r" for="ch" forName="FirstChild" refType="w" fact="0.74"/>
              <dgm:constr type="t" for="ch" forName="FirstChild" refType="h" fact="0"/>
              <dgm:constr type="w" for="ch" forName="FirstChild" refType="w" fact="0.74"/>
              <dgm:constr type="h" for="ch" forName="FirstChild" refType="h"/>
              <dgm:constr type="r" for="ch" forName="Parent" refType="w"/>
              <dgm:constr type="t" for="ch" forName="Parent" refType="h" fact="0"/>
              <dgm:constr type="w" for="ch" forName="Parent" refType="w" fact="0.26"/>
              <dgm:constr type="h" for="ch" forName="Parent" refType="h"/>
            </dgm:constrLst>
          </dgm:else>
        </dgm:choose>
        <dgm:layoutNode name="FirstChild" styleLbl="revTx">
          <dgm:varLst>
            <dgm:chMax val="0"/>
            <dgm:chPref val="0"/>
            <dgm:bulletEnabled val="1"/>
          </dgm:varLst>
          <dgm:choose name="Name4">
            <dgm:if name="Name5" func="var" arg="dir" op="equ" val="norm">
              <dgm:alg type="tx">
                <dgm:param type="parTxLTRAlign" val="l"/>
                <dgm:param type="txAnchorVert" val="b"/>
                <dgm:param type="txAnchorVertCh" val="b"/>
                <dgm:param type="parTxRTLAlign" val="l"/>
              </dgm:alg>
            </dgm:if>
            <dgm:else name="Name6">
              <dgm:alg type="tx">
                <dgm:param type="parTxLTRAlign" val="r"/>
                <dgm:param type="shpTxLTRAlignCh" val="r"/>
                <dgm:param type="txAnchorVert" val="b"/>
                <dgm:param type="txAnchorVertCh" val="b"/>
                <dgm:param type="parTxRTLAlign" val="r"/>
              </dgm:alg>
            </dgm:else>
          </dgm:choose>
          <dgm:shape xmlns:r="http://schemas.openxmlformats.org/officeDocument/2006/relationships" type="rect" r:blip="">
            <dgm:adjLst/>
          </dgm:shape>
          <dgm:choose name="Name7">
            <dgm:if name="Name8" axis="ch" ptType="node" func="cnt" op="gte" val="1">
              <dgm:presOf axis="ch desOrSelf" ptType="node node" st="1 1" cnt="1 0"/>
            </dgm:if>
            <dgm:else name="Name9">
              <dgm:presOf/>
            </dgm:else>
          </dgm:choos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 styleLbl="alignNode1">
          <dgm:varLst>
            <dgm:chMax val="3"/>
            <dgm:chPref val="3"/>
            <dgm:bulletEnabled val="1"/>
          </dgm:varLst>
          <dgm:alg type="tx">
            <dgm:param type="shpTxLTRAlignCh" val="ctr"/>
            <dgm:param type="txAnchorVertCh" val="mid"/>
          </dgm:alg>
          <dgm:shape xmlns:r="http://schemas.openxmlformats.org/officeDocument/2006/relationships" type="round2SameRect" r:blip="">
            <dgm:adjLst>
              <dgm:adj idx="1" val="0.1667"/>
              <dgm:adj idx="2" val="0"/>
            </dgm:adjLst>
          </dgm:shape>
          <dgm:presOf axis="self" ptType="node"/>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Accent" styleLbl="parChTrans1D1">
          <dgm:alg type="sp"/>
          <dgm:shape xmlns:r="http://schemas.openxmlformats.org/officeDocument/2006/relationships" type="line" r:blip="" zOrderOff="-99999">
            <dgm:adjLst/>
          </dgm:shape>
          <dgm:presOf/>
        </dgm:layoutNode>
      </dgm:layoutNode>
      <dgm:choose name="Name10">
        <dgm:if name="Name11" axis="ch" ptType="node" st="2" cnt="1" func="cnt" op="gte" val="1">
          <dgm:layoutNode name="Child" styleLbl="revTx">
            <dgm:varLst>
              <dgm:chMax val="0"/>
              <dgm:chPref val="0"/>
              <dgm:bulletEnabled val="1"/>
            </dgm:varLst>
            <dgm:choose name="Name12">
              <dgm:if name="Name13" func="var" arg="dir" op="equ" val="norm">
                <dgm:alg type="tx">
                  <dgm:param type="stBulletLvl" val="1"/>
                  <dgm:param type="parTxLTRAlign" val="l"/>
                  <dgm:param type="parTxRTLAlign" val="l"/>
                  <dgm:param type="txAnchorVert" val="t"/>
                </dgm:alg>
              </dgm:if>
              <dgm:else name="Name14">
                <dgm:alg type="tx">
                  <dgm:param type="stBulletLvl" val="1"/>
                  <dgm:param type="parTxLTRAlign" val="r"/>
                  <dgm:param type="shpTxLTRAlignCh" val="r"/>
                  <dgm:param type="txAnchorVert" val="t"/>
                  <dgm:param type="parTxRTLAlign" val="r"/>
                </dgm:alg>
              </dgm:else>
            </dgm:choose>
            <dgm:shape xmlns:r="http://schemas.openxmlformats.org/officeDocument/2006/relationships" type="rect" r:blip="">
              <dgm:adjLst/>
            </dgm:shape>
            <dgm:presOf axis="ch desOrSelf" ptType="node node" st="2 1" cnt="0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if>
        <dgm:else name="Name15"/>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9E0F357-B811-4FC5-8E65-2B8BD505A5B3}" type="datetimeFigureOut">
              <a:rPr lang="en-CH" smtClean="0"/>
              <a:t>01/04/2024</a:t>
            </a:fld>
            <a:endParaRPr lang="en-CH"/>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H"/>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F1AC9F-6AFE-4B8B-9CC1-10F44419EB41}" type="slidenum">
              <a:rPr lang="en-CH" smtClean="0"/>
              <a:t>‹#›</a:t>
            </a:fld>
            <a:endParaRPr lang="en-CH"/>
          </a:p>
        </p:txBody>
      </p:sp>
    </p:spTree>
    <p:extLst>
      <p:ext uri="{BB962C8B-B14F-4D97-AF65-F5344CB8AC3E}">
        <p14:creationId xmlns:p14="http://schemas.microsoft.com/office/powerpoint/2010/main" val="11445179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50E5A11-A43D-4388-8CC5-17801B9DB8A4}" type="slidenum">
              <a:rPr lang="en-GB" smtClean="0"/>
              <a:t>1</a:t>
            </a:fld>
            <a:endParaRPr lang="en-GB" dirty="0"/>
          </a:p>
        </p:txBody>
      </p:sp>
    </p:spTree>
    <p:extLst>
      <p:ext uri="{BB962C8B-B14F-4D97-AF65-F5344CB8AC3E}">
        <p14:creationId xmlns:p14="http://schemas.microsoft.com/office/powerpoint/2010/main" val="293814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3F1AC9F-6AFE-4B8B-9CC1-10F44419EB41}" type="slidenum">
              <a:rPr lang="en-CH" smtClean="0"/>
              <a:t>24</a:t>
            </a:fld>
            <a:endParaRPr lang="en-CH"/>
          </a:p>
        </p:txBody>
      </p:sp>
    </p:spTree>
    <p:extLst>
      <p:ext uri="{BB962C8B-B14F-4D97-AF65-F5344CB8AC3E}">
        <p14:creationId xmlns:p14="http://schemas.microsoft.com/office/powerpoint/2010/main" val="12128166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1AC9F-6AFE-4B8B-9CC1-10F44419EB41}"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56639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1AC9F-6AFE-4B8B-9CC1-10F44419EB41}"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38039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F3F1AC9F-6AFE-4B8B-9CC1-10F44419EB41}" type="slidenum">
              <a:rPr lang="en-CH" smtClean="0"/>
              <a:t>28</a:t>
            </a:fld>
            <a:endParaRPr lang="en-CH"/>
          </a:p>
        </p:txBody>
      </p:sp>
    </p:spTree>
    <p:extLst>
      <p:ext uri="{BB962C8B-B14F-4D97-AF65-F5344CB8AC3E}">
        <p14:creationId xmlns:p14="http://schemas.microsoft.com/office/powerpoint/2010/main" val="2598583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F1AC9F-6AFE-4B8B-9CC1-10F44419EB41}" type="slidenum">
              <a:rPr kumimoji="0" lang="en-CH"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CH"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276455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F3F1AC9F-6AFE-4B8B-9CC1-10F44419EB41}" type="slidenum">
              <a:rPr lang="en-CH" smtClean="0"/>
              <a:t>3</a:t>
            </a:fld>
            <a:endParaRPr lang="en-CH"/>
          </a:p>
        </p:txBody>
      </p:sp>
    </p:spTree>
    <p:extLst>
      <p:ext uri="{BB962C8B-B14F-4D97-AF65-F5344CB8AC3E}">
        <p14:creationId xmlns:p14="http://schemas.microsoft.com/office/powerpoint/2010/main" val="3144497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347663" lvl="2" indent="-342900">
              <a:spcBef>
                <a:spcPts val="600"/>
              </a:spcBef>
            </a:pPr>
            <a:r>
              <a:rPr lang="en-US" b="1" dirty="0"/>
              <a:t>WIGOS monitoring function: </a:t>
            </a:r>
            <a:r>
              <a:rPr lang="en-US" dirty="0"/>
              <a:t>WIGOS monitoring </a:t>
            </a:r>
            <a:r>
              <a:rPr lang="en-US" dirty="0" err="1"/>
              <a:t>centres</a:t>
            </a:r>
            <a:r>
              <a:rPr lang="en-US" dirty="0"/>
              <a:t> provide quality monitoring information on a 6-hourly basis</a:t>
            </a:r>
          </a:p>
          <a:p>
            <a:pPr marL="804863" lvl="3" indent="-342900">
              <a:spcBef>
                <a:spcPts val="600"/>
              </a:spcBef>
            </a:pPr>
            <a:r>
              <a:rPr lang="en-US" dirty="0"/>
              <a:t>Quality monitoring reports as basis of the WIGOS monitoring function</a:t>
            </a:r>
          </a:p>
          <a:p>
            <a:pPr marL="804863" lvl="3" indent="-342900">
              <a:spcBef>
                <a:spcPts val="600"/>
              </a:spcBef>
            </a:pPr>
            <a:r>
              <a:rPr lang="en-US" dirty="0"/>
              <a:t>Categories data availability, timeliness and data quality</a:t>
            </a:r>
          </a:p>
          <a:p>
            <a:pPr marL="804863" lvl="3" indent="-342900">
              <a:spcBef>
                <a:spcPts val="600"/>
              </a:spcBef>
            </a:pPr>
            <a:r>
              <a:rPr lang="en-US" dirty="0"/>
              <a:t>Provide input to the WIGOS evaluation function. </a:t>
            </a:r>
          </a:p>
          <a:p>
            <a:pPr marL="347663" lvl="2" indent="-342900">
              <a:spcBef>
                <a:spcPts val="600"/>
              </a:spcBef>
            </a:pPr>
            <a:r>
              <a:rPr lang="en-US" b="1" dirty="0"/>
              <a:t>WIGOS evaluation function:</a:t>
            </a:r>
            <a:r>
              <a:rPr lang="en-US" dirty="0"/>
              <a:t> generates routine performance reports measured against reference sources</a:t>
            </a:r>
          </a:p>
          <a:p>
            <a:pPr marL="804863" lvl="3" indent="-342900">
              <a:spcBef>
                <a:spcPts val="600"/>
              </a:spcBef>
            </a:pPr>
            <a:r>
              <a:rPr lang="en-US" dirty="0"/>
              <a:t>From the quality monitoring reports</a:t>
            </a:r>
          </a:p>
          <a:p>
            <a:pPr marL="804863" lvl="3" indent="-342900">
              <a:spcBef>
                <a:spcPts val="600"/>
              </a:spcBef>
            </a:pPr>
            <a:r>
              <a:rPr lang="en-US" dirty="0"/>
              <a:t>From metadata about the observing stations, from the Observing Systems Capability Analysis and Review (OSCAR)/Surface tool, </a:t>
            </a:r>
          </a:p>
          <a:p>
            <a:pPr marL="804863" lvl="3" indent="-342900">
              <a:spcBef>
                <a:spcPts val="600"/>
              </a:spcBef>
            </a:pPr>
            <a:r>
              <a:rPr lang="en-US" dirty="0"/>
              <a:t>From the WMO Information System (WIS).</a:t>
            </a:r>
          </a:p>
          <a:p>
            <a:pPr marL="347663" lvl="2" indent="-342900">
              <a:spcBef>
                <a:spcPts val="600"/>
              </a:spcBef>
            </a:pPr>
            <a:r>
              <a:rPr lang="en-US" b="1" dirty="0"/>
              <a:t>WIGOS incident management function: </a:t>
            </a:r>
            <a:r>
              <a:rPr lang="en-US" dirty="0"/>
              <a:t>takes up the issues that the evaluation function raised as incidents, and follows up actions with the data supplier to resolve the incident. </a:t>
            </a:r>
          </a:p>
          <a:p>
            <a:endParaRPr lang="de-DE" dirty="0"/>
          </a:p>
        </p:txBody>
      </p:sp>
      <p:sp>
        <p:nvSpPr>
          <p:cNvPr id="4" name="Foliennummernplatzhalter 3"/>
          <p:cNvSpPr>
            <a:spLocks noGrp="1"/>
          </p:cNvSpPr>
          <p:nvPr>
            <p:ph type="sldNum" sz="quarter" idx="10"/>
          </p:nvPr>
        </p:nvSpPr>
        <p:spPr/>
        <p:txBody>
          <a:bodyPr/>
          <a:lstStyle/>
          <a:p>
            <a:fld id="{4CC6C61D-21BD-45CA-B920-B80C9B6DF6D2}" type="slidenum">
              <a:rPr lang="en-US" smtClean="0"/>
              <a:t>7</a:t>
            </a:fld>
            <a:endParaRPr lang="en-US"/>
          </a:p>
        </p:txBody>
      </p:sp>
    </p:spTree>
    <p:extLst>
      <p:ext uri="{BB962C8B-B14F-4D97-AF65-F5344CB8AC3E}">
        <p14:creationId xmlns:p14="http://schemas.microsoft.com/office/powerpoint/2010/main" val="37142842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BC7ADB20-D4A1-4748-BA66-A2B3CA7322A9}" type="slidenum">
              <a:rPr lang="en-US" smtClean="0"/>
              <a:t>8</a:t>
            </a:fld>
            <a:endParaRPr lang="en-US"/>
          </a:p>
        </p:txBody>
      </p:sp>
    </p:spTree>
    <p:extLst>
      <p:ext uri="{BB962C8B-B14F-4D97-AF65-F5344CB8AC3E}">
        <p14:creationId xmlns:p14="http://schemas.microsoft.com/office/powerpoint/2010/main" val="2480900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BC7ADB20-D4A1-4748-BA66-A2B3CA7322A9}" type="slidenum">
              <a:rPr lang="en-US" smtClean="0"/>
              <a:t>9</a:t>
            </a:fld>
            <a:endParaRPr lang="en-US"/>
          </a:p>
        </p:txBody>
      </p:sp>
    </p:spTree>
    <p:extLst>
      <p:ext uri="{BB962C8B-B14F-4D97-AF65-F5344CB8AC3E}">
        <p14:creationId xmlns:p14="http://schemas.microsoft.com/office/powerpoint/2010/main" val="326095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BC7ADB20-D4A1-4748-BA66-A2B3CA7322A9}" type="slidenum">
              <a:rPr lang="en-US" smtClean="0"/>
              <a:t>10</a:t>
            </a:fld>
            <a:endParaRPr lang="en-US"/>
          </a:p>
        </p:txBody>
      </p:sp>
    </p:spTree>
    <p:extLst>
      <p:ext uri="{BB962C8B-B14F-4D97-AF65-F5344CB8AC3E}">
        <p14:creationId xmlns:p14="http://schemas.microsoft.com/office/powerpoint/2010/main" val="2399344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R" dirty="0"/>
          </a:p>
        </p:txBody>
      </p:sp>
      <p:sp>
        <p:nvSpPr>
          <p:cNvPr id="4" name="Slide Number Placeholder 3"/>
          <p:cNvSpPr>
            <a:spLocks noGrp="1"/>
          </p:cNvSpPr>
          <p:nvPr>
            <p:ph type="sldNum" sz="quarter" idx="5"/>
          </p:nvPr>
        </p:nvSpPr>
        <p:spPr/>
        <p:txBody>
          <a:bodyPr/>
          <a:lstStyle/>
          <a:p>
            <a:fld id="{BC7ADB20-D4A1-4748-BA66-A2B3CA7322A9}" type="slidenum">
              <a:rPr lang="en-US" smtClean="0"/>
              <a:t>11</a:t>
            </a:fld>
            <a:endParaRPr lang="en-US"/>
          </a:p>
        </p:txBody>
      </p:sp>
    </p:spTree>
    <p:extLst>
      <p:ext uri="{BB962C8B-B14F-4D97-AF65-F5344CB8AC3E}">
        <p14:creationId xmlns:p14="http://schemas.microsoft.com/office/powerpoint/2010/main" val="17122483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Designation and </a:t>
            </a:r>
            <a:r>
              <a:rPr lang="de-DE" sz="1200" b="0" i="0" kern="1200" dirty="0" err="1">
                <a:solidFill>
                  <a:schemeClr val="tx1"/>
                </a:solidFill>
                <a:effectLst/>
                <a:latin typeface="+mn-lt"/>
                <a:ea typeface="+mn-ea"/>
                <a:cs typeface="+mn-cs"/>
              </a:rPr>
              <a:t>reconfirmation</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process</a:t>
            </a:r>
            <a:r>
              <a:rPr lang="de-DE" sz="1200" b="0" i="0" kern="1200" dirty="0">
                <a:solidFill>
                  <a:schemeClr val="tx1"/>
                </a:solidFill>
                <a:effectLst/>
                <a:latin typeface="+mn-lt"/>
                <a:ea typeface="+mn-ea"/>
                <a:cs typeface="+mn-cs"/>
              </a:rPr>
              <a:t> </a:t>
            </a:r>
            <a:r>
              <a:rPr lang="de-DE" sz="1200" b="0" i="0" kern="1200" dirty="0" err="1">
                <a:solidFill>
                  <a:schemeClr val="tx1"/>
                </a:solidFill>
                <a:effectLst/>
                <a:latin typeface="+mn-lt"/>
                <a:ea typeface="+mn-ea"/>
                <a:cs typeface="+mn-cs"/>
              </a:rPr>
              <a:t>for</a:t>
            </a:r>
            <a:r>
              <a:rPr lang="de-DE" sz="1200" b="0" i="0" kern="1200" dirty="0">
                <a:solidFill>
                  <a:schemeClr val="tx1"/>
                </a:solidFill>
                <a:effectLst/>
                <a:latin typeface="+mn-lt"/>
                <a:ea typeface="+mn-ea"/>
                <a:cs typeface="+mn-cs"/>
              </a:rPr>
              <a:t> RWC = </a:t>
            </a:r>
            <a:r>
              <a:rPr lang="en-US" sz="1200" dirty="0"/>
              <a:t>Guide to WIGOS, Chapter 8, Annex 1</a:t>
            </a:r>
            <a:endParaRPr lang="de-D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Global Information System </a:t>
            </a:r>
            <a:r>
              <a:rPr lang="de-DE" sz="1200" b="0" i="0" kern="1200" dirty="0" err="1">
                <a:solidFill>
                  <a:schemeClr val="tx1"/>
                </a:solidFill>
                <a:effectLst/>
                <a:latin typeface="+mn-lt"/>
                <a:ea typeface="+mn-ea"/>
                <a:cs typeface="+mn-cs"/>
              </a:rPr>
              <a:t>Centres</a:t>
            </a:r>
            <a:r>
              <a:rPr lang="de-DE" sz="1200" b="0" i="0" kern="1200" dirty="0">
                <a:solidFill>
                  <a:schemeClr val="tx1"/>
                </a:solidFill>
                <a:effectLst/>
                <a:latin typeface="+mn-lt"/>
                <a:ea typeface="+mn-ea"/>
                <a:cs typeface="+mn-cs"/>
              </a:rPr>
              <a:t> (GISCs)</a:t>
            </a:r>
          </a:p>
          <a:p>
            <a:pPr marL="0" marR="0" lvl="0" indent="0" algn="l" defTabSz="914400" rtl="0" eaLnBrk="1" fontAlgn="auto" latinLnBrk="0" hangingPunct="1">
              <a:lnSpc>
                <a:spcPct val="100000"/>
              </a:lnSpc>
              <a:spcBef>
                <a:spcPts val="0"/>
              </a:spcBef>
              <a:spcAft>
                <a:spcPts val="0"/>
              </a:spcAft>
              <a:buClrTx/>
              <a:buSzTx/>
              <a:buFontTx/>
              <a:buNone/>
              <a:tabLst/>
              <a:defRPr/>
            </a:pPr>
            <a:r>
              <a:rPr lang="de-DE" sz="1200" b="0" i="0" kern="1200" dirty="0">
                <a:solidFill>
                  <a:schemeClr val="tx1"/>
                </a:solidFill>
                <a:effectLst/>
                <a:latin typeface="+mn-lt"/>
                <a:ea typeface="+mn-ea"/>
                <a:cs typeface="+mn-cs"/>
              </a:rPr>
              <a:t>Regional Training </a:t>
            </a:r>
            <a:r>
              <a:rPr lang="de-DE" sz="1200" b="0" i="0" kern="1200" dirty="0" err="1">
                <a:solidFill>
                  <a:schemeClr val="tx1"/>
                </a:solidFill>
                <a:effectLst/>
                <a:latin typeface="+mn-lt"/>
                <a:ea typeface="+mn-ea"/>
                <a:cs typeface="+mn-cs"/>
              </a:rPr>
              <a:t>Centres</a:t>
            </a:r>
            <a:r>
              <a:rPr lang="de-DE" sz="1200" b="0" i="0" kern="1200" dirty="0">
                <a:solidFill>
                  <a:schemeClr val="tx1"/>
                </a:solidFill>
                <a:effectLst/>
                <a:latin typeface="+mn-lt"/>
                <a:ea typeface="+mn-ea"/>
                <a:cs typeface="+mn-cs"/>
              </a:rPr>
              <a:t> (RICs)</a:t>
            </a:r>
          </a:p>
          <a:p>
            <a:r>
              <a:rPr lang="de-DE" sz="1200" b="0" i="0" kern="1200" dirty="0">
                <a:solidFill>
                  <a:schemeClr val="tx1"/>
                </a:solidFill>
                <a:effectLst/>
                <a:latin typeface="+mn-lt"/>
                <a:ea typeface="+mn-ea"/>
                <a:cs typeface="+mn-cs"/>
              </a:rPr>
              <a:t>Regional Instrument </a:t>
            </a:r>
            <a:r>
              <a:rPr lang="de-DE" sz="1200" b="0" i="0" kern="1200" dirty="0" err="1">
                <a:solidFill>
                  <a:schemeClr val="tx1"/>
                </a:solidFill>
                <a:effectLst/>
                <a:latin typeface="+mn-lt"/>
                <a:ea typeface="+mn-ea"/>
                <a:cs typeface="+mn-cs"/>
              </a:rPr>
              <a:t>Centres</a:t>
            </a:r>
            <a:r>
              <a:rPr lang="de-DE" sz="1200" b="0" i="0" kern="1200" dirty="0">
                <a:solidFill>
                  <a:schemeClr val="tx1"/>
                </a:solidFill>
                <a:effectLst/>
                <a:latin typeface="+mn-lt"/>
                <a:ea typeface="+mn-ea"/>
                <a:cs typeface="+mn-cs"/>
              </a:rPr>
              <a:t> (RICs)</a:t>
            </a:r>
          </a:p>
          <a:p>
            <a:r>
              <a:rPr lang="de-DE" sz="1200" b="0" i="0" kern="1200" dirty="0">
                <a:solidFill>
                  <a:schemeClr val="tx1"/>
                </a:solidFill>
                <a:effectLst/>
                <a:latin typeface="+mn-lt"/>
                <a:ea typeface="+mn-ea"/>
                <a:cs typeface="+mn-cs"/>
              </a:rPr>
              <a:t>Regional Marine Instrument </a:t>
            </a:r>
            <a:r>
              <a:rPr lang="de-DE" sz="1200" b="0" i="0" kern="1200" dirty="0" err="1">
                <a:solidFill>
                  <a:schemeClr val="tx1"/>
                </a:solidFill>
                <a:effectLst/>
                <a:latin typeface="+mn-lt"/>
                <a:ea typeface="+mn-ea"/>
                <a:cs typeface="+mn-cs"/>
              </a:rPr>
              <a:t>Centres</a:t>
            </a:r>
            <a:r>
              <a:rPr lang="de-DE" sz="1200" b="0" i="0" kern="1200" dirty="0">
                <a:solidFill>
                  <a:schemeClr val="tx1"/>
                </a:solidFill>
                <a:effectLst/>
                <a:latin typeface="+mn-lt"/>
                <a:ea typeface="+mn-ea"/>
                <a:cs typeface="+mn-cs"/>
              </a:rPr>
              <a:t> (RMICs)</a:t>
            </a:r>
          </a:p>
          <a:p>
            <a:r>
              <a:rPr lang="en-US" sz="1200" b="0" i="0" kern="1200" dirty="0">
                <a:solidFill>
                  <a:schemeClr val="tx1"/>
                </a:solidFill>
                <a:effectLst/>
                <a:latin typeface="+mn-lt"/>
                <a:ea typeface="+mn-ea"/>
                <a:cs typeface="+mn-cs"/>
              </a:rPr>
              <a:t>Regional Specialized Meteorological </a:t>
            </a:r>
            <a:r>
              <a:rPr lang="en-US" sz="1200" b="0" i="0" kern="1200" dirty="0" err="1">
                <a:solidFill>
                  <a:schemeClr val="tx1"/>
                </a:solidFill>
                <a:effectLst/>
                <a:latin typeface="+mn-lt"/>
                <a:ea typeface="+mn-ea"/>
                <a:cs typeface="+mn-cs"/>
              </a:rPr>
              <a:t>Centres</a:t>
            </a:r>
            <a:r>
              <a:rPr lang="en-US" sz="1200" b="0" i="0" kern="1200" dirty="0">
                <a:solidFill>
                  <a:schemeClr val="tx1"/>
                </a:solidFill>
                <a:effectLst/>
                <a:latin typeface="+mn-lt"/>
                <a:ea typeface="+mn-ea"/>
                <a:cs typeface="+mn-cs"/>
              </a:rPr>
              <a:t> (RSMCs, now renamed as the WMO Integrated Processing and Prediction System (WIPPS) </a:t>
            </a:r>
            <a:r>
              <a:rPr lang="en-US" sz="1200" b="0" i="0" kern="1200" dirty="0" err="1">
                <a:solidFill>
                  <a:schemeClr val="tx1"/>
                </a:solidFill>
                <a:effectLst/>
                <a:latin typeface="+mn-lt"/>
                <a:ea typeface="+mn-ea"/>
                <a:cs typeface="+mn-cs"/>
              </a:rPr>
              <a:t>Centres</a:t>
            </a:r>
            <a:endParaRPr lang="de-DE" dirty="0"/>
          </a:p>
          <a:p>
            <a:endParaRPr lang="de-DE" dirty="0"/>
          </a:p>
        </p:txBody>
      </p:sp>
      <p:sp>
        <p:nvSpPr>
          <p:cNvPr id="4" name="Foliennummernplatzhalter 3"/>
          <p:cNvSpPr>
            <a:spLocks noGrp="1"/>
          </p:cNvSpPr>
          <p:nvPr>
            <p:ph type="sldNum" sz="quarter" idx="5"/>
          </p:nvPr>
        </p:nvSpPr>
        <p:spPr/>
        <p:txBody>
          <a:bodyPr/>
          <a:lstStyle/>
          <a:p>
            <a:fld id="{F3F1AC9F-6AFE-4B8B-9CC1-10F44419EB41}" type="slidenum">
              <a:rPr lang="en-CH" smtClean="0"/>
              <a:t>17</a:t>
            </a:fld>
            <a:endParaRPr lang="en-CH"/>
          </a:p>
        </p:txBody>
      </p:sp>
    </p:spTree>
    <p:extLst>
      <p:ext uri="{BB962C8B-B14F-4D97-AF65-F5344CB8AC3E}">
        <p14:creationId xmlns:p14="http://schemas.microsoft.com/office/powerpoint/2010/main" val="37709175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F3F1AC9F-6AFE-4B8B-9CC1-10F44419EB41}" type="slidenum">
              <a:rPr lang="en-CH" smtClean="0"/>
              <a:t>23</a:t>
            </a:fld>
            <a:endParaRPr lang="en-CH"/>
          </a:p>
        </p:txBody>
      </p:sp>
    </p:spTree>
    <p:extLst>
      <p:ext uri="{BB962C8B-B14F-4D97-AF65-F5344CB8AC3E}">
        <p14:creationId xmlns:p14="http://schemas.microsoft.com/office/powerpoint/2010/main" val="25100016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622904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43500"/>
            <a:ext cx="1988820" cy="1714500"/>
          </a:xfrm>
          <a:prstGeom prst="rect">
            <a:avLst/>
          </a:prstGeom>
        </p:spPr>
      </p:pic>
    </p:spTree>
    <p:extLst>
      <p:ext uri="{BB962C8B-B14F-4D97-AF65-F5344CB8AC3E}">
        <p14:creationId xmlns:p14="http://schemas.microsoft.com/office/powerpoint/2010/main" val="466592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26635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21927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74511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32942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0410873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0026606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952160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5151694"/>
            <a:ext cx="2651760" cy="1714500"/>
          </a:xfrm>
          <a:prstGeom prst="rect">
            <a:avLst/>
          </a:prstGeom>
        </p:spPr>
      </p:pic>
    </p:spTree>
    <p:extLst>
      <p:ext uri="{BB962C8B-B14F-4D97-AF65-F5344CB8AC3E}">
        <p14:creationId xmlns:p14="http://schemas.microsoft.com/office/powerpoint/2010/main" val="11536102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hyperlink" Target="https://library.wmo.int/records/item/56451-oscar-surface-user-manual?offset=1" TargetMode="External"/><Relationship Id="rId3" Type="http://schemas.openxmlformats.org/officeDocument/2006/relationships/hyperlink" Target="https://library.wmo.int/records/item/55063-manual-on-the-wmo-integrated-global-observing-system?language_id=13&amp;back=&amp;offset=2" TargetMode="External"/><Relationship Id="rId7" Type="http://schemas.openxmlformats.org/officeDocument/2006/relationships/hyperlink" Target="https://etrp.wmo.int/course/view.php?id=146" TargetMode="External"/><Relationship Id="rId2" Type="http://schemas.openxmlformats.org/officeDocument/2006/relationships/hyperlink" Target="https://library.wmo.int/records/item/35722-technical-regulations?offset=5" TargetMode="External"/><Relationship Id="rId1" Type="http://schemas.openxmlformats.org/officeDocument/2006/relationships/slideLayout" Target="../slideLayouts/slideLayout2.xml"/><Relationship Id="rId6" Type="http://schemas.openxmlformats.org/officeDocument/2006/relationships/hyperlink" Target="https://library.wmo.int/records/item/56347-technical-guidelines-for-regional-wigos-centres-on-the-wigos-data-quality-monitoring-system?offset=1" TargetMode="External"/><Relationship Id="rId5" Type="http://schemas.openxmlformats.org/officeDocument/2006/relationships/hyperlink" Target="https://library.wmo.int/records/item/55696-guide-to-the-wmo-integrated-global-observing-system?offset=1" TargetMode="External"/><Relationship Id="rId4" Type="http://schemas.openxmlformats.org/officeDocument/2006/relationships/hyperlink" Target="https://library.wmo.int/records/item/55626-wigos-metadata-standard?offset=7" TargetMode="External"/><Relationship Id="rId9" Type="http://schemas.openxmlformats.org/officeDocument/2006/relationships/hyperlink" Target="https://library.wmo.int/records/item/57436-user-manual-on-the-incident-management-system-prototype-for-regional-wigos-centres?offset=1"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hyperlink" Target="https://meetings.wmo.int/infcom-3/SitePages/Session%20Information.aspx" TargetMode="External"/><Relationship Id="rId2" Type="http://schemas.openxmlformats.org/officeDocument/2006/relationships/hyperlink" Target="mailto:kpremec@wmo.int"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meetings.wmo.int/INFCOM-3/InformationDocuments/INFCOM-3-INF08-5(4)-REGIONAL-WIGOS-CENTRE-PILOT-AUDIT_en.docx?d=w2bb9a6459cea4961a6e71974d2c38036" TargetMode="Externa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hyperlink" Target="https://wdqms.wmo.int/" TargetMode="External"/><Relationship Id="rId7" Type="http://schemas.openxmlformats.org/officeDocument/2006/relationships/image" Target="../media/image7.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6.gif"/><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hyperlink" Target="https://oscar.wmo.int/surface/#/" TargetMode="Externa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mo2016_powerpoint_standard_v2_dark-3.jpg">
            <a:extLst>
              <a:ext uri="{FF2B5EF4-FFF2-40B4-BE49-F238E27FC236}">
                <a16:creationId xmlns:a16="http://schemas.microsoft.com/office/drawing/2014/main" id="{96EC3A03-3370-44C0-8E50-3467774EE4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338442"/>
            <a:ext cx="12192000" cy="8196442"/>
          </a:xfrm>
          <a:prstGeom prst="rect">
            <a:avLst/>
          </a:prstGeom>
        </p:spPr>
      </p:pic>
      <p:sp>
        <p:nvSpPr>
          <p:cNvPr id="6" name="Title 1"/>
          <p:cNvSpPr txBox="1">
            <a:spLocks/>
          </p:cNvSpPr>
          <p:nvPr/>
        </p:nvSpPr>
        <p:spPr>
          <a:xfrm>
            <a:off x="2866226" y="2168907"/>
            <a:ext cx="8229600" cy="34288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endParaRPr lang="en-US" sz="2400" i="1" dirty="0">
              <a:solidFill>
                <a:schemeClr val="bg1"/>
              </a:solidFill>
            </a:endParaRPr>
          </a:p>
        </p:txBody>
      </p:sp>
      <p:sp>
        <p:nvSpPr>
          <p:cNvPr id="3" name="Slide Number Placeholder 2"/>
          <p:cNvSpPr>
            <a:spLocks noGrp="1"/>
          </p:cNvSpPr>
          <p:nvPr>
            <p:ph type="sldNum" sz="quarter" idx="12"/>
          </p:nvPr>
        </p:nvSpPr>
        <p:spPr/>
        <p:txBody>
          <a:bodyPr/>
          <a:lstStyle/>
          <a:p>
            <a:fld id="{9259AF2F-52C6-9B46-B8B2-0579234AE62E}" type="slidenum">
              <a:rPr lang="en-US" smtClean="0"/>
              <a:t>1</a:t>
            </a:fld>
            <a:endParaRPr lang="en-US" dirty="0"/>
          </a:p>
        </p:txBody>
      </p:sp>
      <p:sp>
        <p:nvSpPr>
          <p:cNvPr id="5" name="Title 1">
            <a:extLst>
              <a:ext uri="{FF2B5EF4-FFF2-40B4-BE49-F238E27FC236}">
                <a16:creationId xmlns:a16="http://schemas.microsoft.com/office/drawing/2014/main" id="{F351208C-D14B-4D5A-ABA4-F23E50C6674B}"/>
              </a:ext>
            </a:extLst>
          </p:cNvPr>
          <p:cNvSpPr txBox="1">
            <a:spLocks/>
          </p:cNvSpPr>
          <p:nvPr/>
        </p:nvSpPr>
        <p:spPr>
          <a:xfrm>
            <a:off x="1062318" y="136524"/>
            <a:ext cx="10067364" cy="5706387"/>
          </a:xfrm>
          <a:prstGeom prst="rect">
            <a:avLst/>
          </a:prstGeom>
        </p:spPr>
        <p:txBody>
          <a:bodyPr vert="horz" lIns="91440" tIns="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000" b="1" dirty="0">
                <a:solidFill>
                  <a:schemeClr val="bg1"/>
                </a:solidFill>
              </a:rPr>
              <a:t>​RWCs audit</a:t>
            </a:r>
          </a:p>
          <a:p>
            <a:endParaRPr lang="en-US" sz="3200" i="1" dirty="0">
              <a:solidFill>
                <a:schemeClr val="bg1"/>
              </a:solidFill>
            </a:endParaRPr>
          </a:p>
          <a:p>
            <a:r>
              <a:rPr lang="en-US" sz="3200" i="1" dirty="0">
                <a:solidFill>
                  <a:schemeClr val="bg1"/>
                </a:solidFill>
              </a:rPr>
              <a:t>Pre INFCOM-3 Information Session</a:t>
            </a:r>
          </a:p>
          <a:p>
            <a:r>
              <a:rPr lang="en-US" sz="3200" i="1" dirty="0">
                <a:solidFill>
                  <a:schemeClr val="bg1"/>
                </a:solidFill>
              </a:rPr>
              <a:t>(2 April 2024)</a:t>
            </a:r>
          </a:p>
          <a:p>
            <a:endParaRPr lang="en-US" sz="3200" i="1" dirty="0">
              <a:solidFill>
                <a:schemeClr val="bg1"/>
              </a:solidFill>
            </a:endParaRPr>
          </a:p>
          <a:p>
            <a:r>
              <a:rPr lang="en-US" sz="2400" i="1" dirty="0">
                <a:solidFill>
                  <a:schemeClr val="bg1"/>
                </a:solidFill>
              </a:rPr>
              <a:t>Tanja Kleinert (Germany), Chair, Expert Team </a:t>
            </a:r>
            <a:br>
              <a:rPr lang="en-US" sz="2400" i="1" dirty="0">
                <a:solidFill>
                  <a:schemeClr val="bg1"/>
                </a:solidFill>
              </a:rPr>
            </a:br>
            <a:r>
              <a:rPr lang="en-US" sz="2400" i="1" dirty="0">
                <a:solidFill>
                  <a:schemeClr val="bg1"/>
                </a:solidFill>
              </a:rPr>
              <a:t>on WIGOS Tools and RWC Operations (ET-WTR)</a:t>
            </a:r>
          </a:p>
          <a:p>
            <a:r>
              <a:rPr lang="en-US" sz="2400" i="1" dirty="0">
                <a:solidFill>
                  <a:schemeClr val="bg1"/>
                </a:solidFill>
              </a:rPr>
              <a:t>Luis Nunes </a:t>
            </a:r>
            <a:r>
              <a:rPr lang="fi-FI" sz="2400" i="1" dirty="0">
                <a:solidFill>
                  <a:schemeClr val="bg1"/>
                </a:solidFill>
              </a:rPr>
              <a:t>and </a:t>
            </a:r>
            <a:r>
              <a:rPr lang="en-US" sz="2400" i="1" dirty="0">
                <a:solidFill>
                  <a:schemeClr val="bg1"/>
                </a:solidFill>
              </a:rPr>
              <a:t>Jitsuko </a:t>
            </a:r>
            <a:r>
              <a:rPr lang="fi-FI" sz="2400" i="1" dirty="0">
                <a:solidFill>
                  <a:schemeClr val="bg1"/>
                </a:solidFill>
              </a:rPr>
              <a:t>Hasegawa</a:t>
            </a:r>
            <a:r>
              <a:rPr lang="en-US" sz="2400" i="1" dirty="0">
                <a:solidFill>
                  <a:schemeClr val="bg1"/>
                </a:solidFill>
              </a:rPr>
              <a:t>, WMO Secretariat</a:t>
            </a:r>
          </a:p>
        </p:txBody>
      </p:sp>
    </p:spTree>
    <p:extLst>
      <p:ext uri="{BB962C8B-B14F-4D97-AF65-F5344CB8AC3E}">
        <p14:creationId xmlns:p14="http://schemas.microsoft.com/office/powerpoint/2010/main" val="3802284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9487771-2A50-271D-E0C8-6EC40F383607}"/>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dirty="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rgbClr val="005BAA"/>
                          </a:solidFill>
                          <a:latin typeface="Verdana" panose="020B0604030504040204" pitchFamily="34" charset="0"/>
                          <a:ea typeface="Verdana" panose="020B060403050404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10</a:t>
                      </a:fld>
                      <a:endParaRPr lang="en-US" sz="1200" b="0" dirty="0">
                        <a:solidFill>
                          <a:srgbClr val="005BAA"/>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551670588"/>
                  </a:ext>
                </a:extLst>
              </a:tr>
            </a:tbl>
          </a:graphicData>
        </a:graphic>
      </p:graphicFrame>
      <p:sp>
        <p:nvSpPr>
          <p:cNvPr id="8" name="Shape 79">
            <a:extLst>
              <a:ext uri="{FF2B5EF4-FFF2-40B4-BE49-F238E27FC236}">
                <a16:creationId xmlns:a16="http://schemas.microsoft.com/office/drawing/2014/main" id="{B5BC377C-C613-578C-AFA6-04181F81FE95}"/>
              </a:ext>
            </a:extLst>
          </p:cNvPr>
          <p:cNvSpPr/>
          <p:nvPr/>
        </p:nvSpPr>
        <p:spPr>
          <a:xfrm>
            <a:off x="0" y="291296"/>
            <a:ext cx="12192000" cy="448905"/>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lnSpc>
                <a:spcPts val="3360"/>
              </a:lnSpc>
              <a:defRPr sz="1800"/>
            </a:pPr>
            <a:r>
              <a:rPr lang="en-US" sz="3600" dirty="0">
                <a:latin typeface="+mj-lt"/>
                <a:ea typeface="Verdana" panose="020B0604030504040204" pitchFamily="34" charset="0"/>
                <a:cs typeface="Verdana" panose="020B0604030504040204" pitchFamily="34" charset="0"/>
              </a:rPr>
              <a:t>Incident Management System (IMS)</a:t>
            </a:r>
          </a:p>
        </p:txBody>
      </p:sp>
      <p:sp>
        <p:nvSpPr>
          <p:cNvPr id="3" name="Content Placeholder 2">
            <a:extLst>
              <a:ext uri="{FF2B5EF4-FFF2-40B4-BE49-F238E27FC236}">
                <a16:creationId xmlns:a16="http://schemas.microsoft.com/office/drawing/2014/main" id="{4D270662-3887-410B-5CF7-98016FB73B48}"/>
              </a:ext>
            </a:extLst>
          </p:cNvPr>
          <p:cNvSpPr txBox="1">
            <a:spLocks/>
          </p:cNvSpPr>
          <p:nvPr/>
        </p:nvSpPr>
        <p:spPr>
          <a:xfrm>
            <a:off x="457200" y="1633591"/>
            <a:ext cx="4845112" cy="4489807"/>
          </a:xfrm>
          <a:prstGeom prst="rect">
            <a:avLst/>
          </a:prstGeom>
        </p:spPr>
        <p:txBody>
          <a:bodyPr vert="horz" lIns="91440" tIns="45720" rIns="91440" bIns="45720" rtlCol="0" anchor="t">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176213" marR="0" lvl="0" indent="-176213" algn="l" defTabSz="457200" rtl="0" eaLnBrk="1" fontAlgn="auto" latinLnBrk="0" hangingPunct="1">
              <a:lnSpc>
                <a:spcPct val="9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ysClr val="windowText" lastClr="000000"/>
                </a:solidFill>
                <a:effectLst/>
                <a:uLnTx/>
                <a:uFillTx/>
                <a:ea typeface="+mn-ea"/>
              </a:rPr>
              <a:t>A </a:t>
            </a:r>
            <a:r>
              <a:rPr kumimoji="0" lang="en-US" sz="2400" b="1" i="0" u="none" strike="noStrike" kern="1200" cap="none" spc="0" normalizeH="0" baseline="0" noProof="0" dirty="0">
                <a:ln>
                  <a:noFill/>
                </a:ln>
                <a:solidFill>
                  <a:sysClr val="windowText" lastClr="000000"/>
                </a:solidFill>
                <a:effectLst/>
                <a:uLnTx/>
                <a:uFillTx/>
                <a:ea typeface="+mn-ea"/>
              </a:rPr>
              <a:t>ticket system </a:t>
            </a:r>
            <a:r>
              <a:rPr kumimoji="0" lang="en-US" sz="2400" b="0" i="0" u="none" strike="noStrike" kern="1200" cap="none" spc="0" normalizeH="0" baseline="0" noProof="0" dirty="0">
                <a:ln>
                  <a:noFill/>
                </a:ln>
                <a:solidFill>
                  <a:sysClr val="windowText" lastClr="000000"/>
                </a:solidFill>
                <a:effectLst/>
                <a:uLnTx/>
                <a:uFillTx/>
                <a:ea typeface="+mn-ea"/>
              </a:rPr>
              <a:t>for </a:t>
            </a:r>
            <a:r>
              <a:rPr kumimoji="0" lang="en-US" sz="2400" i="0" u="none" strike="noStrike" kern="1200" cap="none" spc="0" normalizeH="0" baseline="0" noProof="0" dirty="0">
                <a:ln>
                  <a:noFill/>
                </a:ln>
                <a:solidFill>
                  <a:sysClr val="windowText" lastClr="000000"/>
                </a:solidFill>
                <a:effectLst/>
                <a:uLnTx/>
                <a:uFillTx/>
                <a:ea typeface="+mn-ea"/>
              </a:rPr>
              <a:t>performing the WDQMS </a:t>
            </a:r>
            <a:r>
              <a:rPr kumimoji="0" lang="en-US" sz="2400" b="1" i="0" u="none" strike="noStrike" kern="1200" cap="none" spc="0" normalizeH="0" baseline="0" noProof="0" dirty="0">
                <a:ln>
                  <a:noFill/>
                </a:ln>
                <a:solidFill>
                  <a:sysClr val="windowText" lastClr="000000"/>
                </a:solidFill>
                <a:effectLst/>
                <a:uLnTx/>
                <a:uFillTx/>
                <a:ea typeface="+mn-ea"/>
              </a:rPr>
              <a:t>incident management function</a:t>
            </a:r>
            <a:endParaRPr kumimoji="0" lang="en-US" sz="2400" b="1" i="0" u="none" strike="noStrike" kern="1200" cap="none" spc="0" normalizeH="0" baseline="0" noProof="0" dirty="0">
              <a:ln>
                <a:noFill/>
              </a:ln>
              <a:solidFill>
                <a:sysClr val="windowText" lastClr="000000"/>
              </a:solidFill>
              <a:effectLst/>
              <a:uLnTx/>
              <a:uFillTx/>
              <a:ea typeface="+mn-ea"/>
              <a:cs typeface="Calibri"/>
            </a:endParaRPr>
          </a:p>
          <a:p>
            <a:pPr marL="176213" lvl="0" indent="-176213">
              <a:lnSpc>
                <a:spcPct val="90000"/>
              </a:lnSpc>
              <a:defRPr/>
            </a:pPr>
            <a:r>
              <a:rPr kumimoji="0" lang="en-US" sz="2400" b="0" i="0" u="none" strike="noStrike" kern="1200" cap="none" spc="0" normalizeH="0" baseline="0" noProof="0" dirty="0">
                <a:ln>
                  <a:noFill/>
                </a:ln>
                <a:solidFill>
                  <a:sysClr val="windowText" lastClr="000000"/>
                </a:solidFill>
                <a:effectLst/>
                <a:uLnTx/>
                <a:uFillTx/>
                <a:ea typeface="+mn-ea"/>
              </a:rPr>
              <a:t>The first ever WMO centralized system describing performance issues with WIGOS data and metadata, </a:t>
            </a:r>
            <a:r>
              <a:rPr lang="en-US" sz="2400" dirty="0">
                <a:solidFill>
                  <a:sysClr val="windowText" lastClr="000000"/>
                </a:solidFill>
              </a:rPr>
              <a:t>in terms of quality and availability, </a:t>
            </a:r>
            <a:r>
              <a:rPr kumimoji="0" lang="en-US" sz="2400" b="0" i="0" u="none" strike="noStrike" kern="1200" cap="none" spc="0" normalizeH="0" baseline="0" noProof="0" dirty="0">
                <a:ln>
                  <a:noFill/>
                </a:ln>
                <a:solidFill>
                  <a:sysClr val="windowText" lastClr="000000"/>
                </a:solidFill>
                <a:effectLst/>
                <a:uLnTx/>
                <a:uFillTx/>
                <a:ea typeface="+mn-ea"/>
              </a:rPr>
              <a:t>allowing recording and tracking such issues </a:t>
            </a:r>
            <a:endParaRPr kumimoji="0" lang="en-US" sz="2400" b="0" i="0" u="none" strike="noStrike" kern="1200" cap="none" spc="0" normalizeH="0" baseline="0" noProof="0" dirty="0">
              <a:ln>
                <a:noFill/>
              </a:ln>
              <a:solidFill>
                <a:sysClr val="windowText" lastClr="000000"/>
              </a:solidFill>
              <a:effectLst/>
              <a:uLnTx/>
              <a:uFillTx/>
              <a:ea typeface="+mn-ea"/>
              <a:cs typeface="Calibri"/>
            </a:endParaRPr>
          </a:p>
          <a:p>
            <a:pPr marL="176213" marR="0" lvl="0" indent="-176213" algn="l" defTabSz="457200" rtl="0" eaLnBrk="1" fontAlgn="auto" latinLnBrk="0" hangingPunct="1">
              <a:lnSpc>
                <a:spcPct val="9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ysClr val="windowText" lastClr="000000"/>
                </a:solidFill>
                <a:effectLst/>
                <a:uLnTx/>
                <a:uFillTx/>
                <a:ea typeface="+mn-ea"/>
              </a:rPr>
              <a:t>Hosted and operated by WMO</a:t>
            </a:r>
            <a:endParaRPr kumimoji="0" lang="en-US" sz="2400" b="0" i="0" u="none" strike="noStrike" kern="1200" cap="none" spc="0" normalizeH="0" baseline="0" noProof="0" dirty="0">
              <a:ln>
                <a:noFill/>
              </a:ln>
              <a:solidFill>
                <a:sysClr val="windowText" lastClr="000000"/>
              </a:solidFill>
              <a:effectLst/>
              <a:uLnTx/>
              <a:uFillTx/>
              <a:ea typeface="+mn-ea"/>
              <a:cs typeface="Calibri"/>
            </a:endParaRPr>
          </a:p>
          <a:p>
            <a:pPr marL="176213" marR="0" lvl="0" indent="-176213" algn="l" defTabSz="457200" rtl="0" eaLnBrk="1" fontAlgn="auto" latinLnBrk="0" hangingPunct="1">
              <a:lnSpc>
                <a:spcPct val="90000"/>
              </a:lnSpc>
              <a:spcBef>
                <a:spcPct val="20000"/>
              </a:spcBef>
              <a:spcAft>
                <a:spcPts val="0"/>
              </a:spcAft>
              <a:buClrTx/>
              <a:buSzTx/>
              <a:buFont typeface="Arial"/>
              <a:buChar char="•"/>
              <a:tabLst/>
              <a:defRPr/>
            </a:pPr>
            <a:r>
              <a:rPr kumimoji="0" lang="en-US" sz="2400" b="0" i="0" u="none" strike="noStrike" kern="1200" cap="none" spc="0" normalizeH="0" baseline="0" noProof="0" dirty="0">
                <a:ln>
                  <a:noFill/>
                </a:ln>
                <a:solidFill>
                  <a:sysClr val="windowText" lastClr="000000"/>
                </a:solidFill>
                <a:effectLst/>
                <a:uLnTx/>
                <a:uFillTx/>
                <a:ea typeface="+mn-ea"/>
              </a:rPr>
              <a:t>Being used operationally by 15 Regional WIGOS </a:t>
            </a:r>
            <a:r>
              <a:rPr kumimoji="0" lang="en-US" sz="2400" b="0" i="0" u="none" strike="noStrike" kern="1200" cap="none" spc="0" normalizeH="0" baseline="0" noProof="0" dirty="0" err="1">
                <a:ln>
                  <a:noFill/>
                </a:ln>
                <a:solidFill>
                  <a:sysClr val="windowText" lastClr="000000"/>
                </a:solidFill>
                <a:effectLst/>
                <a:uLnTx/>
                <a:uFillTx/>
                <a:ea typeface="+mn-ea"/>
              </a:rPr>
              <a:t>Centres</a:t>
            </a:r>
            <a:r>
              <a:rPr kumimoji="0" lang="en-US" sz="2400" b="0" i="0" u="none" strike="noStrike" kern="1200" cap="none" spc="0" normalizeH="0" baseline="0" noProof="0" dirty="0">
                <a:ln>
                  <a:noFill/>
                </a:ln>
                <a:solidFill>
                  <a:sysClr val="windowText" lastClr="000000"/>
                </a:solidFill>
                <a:effectLst/>
                <a:uLnTx/>
                <a:uFillTx/>
                <a:ea typeface="+mn-ea"/>
              </a:rPr>
              <a:t> nodes</a:t>
            </a:r>
            <a:endParaRPr kumimoji="0" lang="en-US" sz="2400" b="0" i="0" u="none" strike="noStrike" kern="1200" cap="none" spc="0" normalizeH="0" baseline="0" noProof="0" dirty="0">
              <a:ln>
                <a:noFill/>
              </a:ln>
              <a:solidFill>
                <a:sysClr val="windowText" lastClr="000000"/>
              </a:solidFill>
              <a:effectLst/>
              <a:uLnTx/>
              <a:uFillTx/>
              <a:ea typeface="+mn-ea"/>
              <a:cs typeface="Calibri"/>
            </a:endParaRPr>
          </a:p>
        </p:txBody>
      </p:sp>
      <p:grpSp>
        <p:nvGrpSpPr>
          <p:cNvPr id="13" name="Group 12">
            <a:extLst>
              <a:ext uri="{FF2B5EF4-FFF2-40B4-BE49-F238E27FC236}">
                <a16:creationId xmlns:a16="http://schemas.microsoft.com/office/drawing/2014/main" id="{017117BF-9A3E-A2EE-4334-F7948D56B6DA}"/>
              </a:ext>
            </a:extLst>
          </p:cNvPr>
          <p:cNvGrpSpPr/>
          <p:nvPr/>
        </p:nvGrpSpPr>
        <p:grpSpPr>
          <a:xfrm>
            <a:off x="5461690" y="1147655"/>
            <a:ext cx="6442878" cy="5279734"/>
            <a:chOff x="5443752" y="1588848"/>
            <a:chExt cx="6188966" cy="5050129"/>
          </a:xfrm>
        </p:grpSpPr>
        <p:pic>
          <p:nvPicPr>
            <p:cNvPr id="4" name="Picture 5" descr="Graphical user interface, text, application, email&#10;&#10;Description automatically generated">
              <a:extLst>
                <a:ext uri="{FF2B5EF4-FFF2-40B4-BE49-F238E27FC236}">
                  <a16:creationId xmlns:a16="http://schemas.microsoft.com/office/drawing/2014/main" id="{C1A2EC32-6BBA-A043-D408-647294D5B0CF}"/>
                </a:ext>
              </a:extLst>
            </p:cNvPr>
            <p:cNvPicPr>
              <a:picLocks noChangeAspect="1"/>
            </p:cNvPicPr>
            <p:nvPr/>
          </p:nvPicPr>
          <p:blipFill>
            <a:blip r:embed="rId3"/>
            <a:stretch>
              <a:fillRect/>
            </a:stretch>
          </p:blipFill>
          <p:spPr>
            <a:xfrm>
              <a:off x="5443752" y="2243022"/>
              <a:ext cx="5912110" cy="4395955"/>
            </a:xfrm>
            <a:prstGeom prst="rect">
              <a:avLst/>
            </a:prstGeom>
          </p:spPr>
        </p:pic>
        <p:grpSp>
          <p:nvGrpSpPr>
            <p:cNvPr id="5" name="Gruppieren 5">
              <a:extLst>
                <a:ext uri="{FF2B5EF4-FFF2-40B4-BE49-F238E27FC236}">
                  <a16:creationId xmlns:a16="http://schemas.microsoft.com/office/drawing/2014/main" id="{69DA80A2-3D00-5FFD-628D-3BAD56030BD2}"/>
                </a:ext>
              </a:extLst>
            </p:cNvPr>
            <p:cNvGrpSpPr/>
            <p:nvPr/>
          </p:nvGrpSpPr>
          <p:grpSpPr>
            <a:xfrm>
              <a:off x="7628354" y="1588848"/>
              <a:ext cx="4004364" cy="599367"/>
              <a:chOff x="2184603" y="3605247"/>
              <a:chExt cx="6948012" cy="539744"/>
            </a:xfrm>
          </p:grpSpPr>
          <p:sp>
            <p:nvSpPr>
              <p:cNvPr id="7" name="Rechteck 9">
                <a:extLst>
                  <a:ext uri="{FF2B5EF4-FFF2-40B4-BE49-F238E27FC236}">
                    <a16:creationId xmlns:a16="http://schemas.microsoft.com/office/drawing/2014/main" id="{9CEF658E-97A3-A46D-66A4-DA7BA8C7F1D8}"/>
                  </a:ext>
                </a:extLst>
              </p:cNvPr>
              <p:cNvSpPr/>
              <p:nvPr/>
            </p:nvSpPr>
            <p:spPr>
              <a:xfrm>
                <a:off x="2184603" y="3605247"/>
                <a:ext cx="6217716" cy="395908"/>
              </a:xfrm>
              <a:prstGeom prst="rect">
                <a:avLst/>
              </a:prstGeom>
              <a:noFill/>
              <a:ln>
                <a:noFill/>
              </a:ln>
              <a:effectLst/>
            </p:spPr>
          </p:sp>
          <p:sp>
            <p:nvSpPr>
              <p:cNvPr id="9" name="Textfeld 10">
                <a:extLst>
                  <a:ext uri="{FF2B5EF4-FFF2-40B4-BE49-F238E27FC236}">
                    <a16:creationId xmlns:a16="http://schemas.microsoft.com/office/drawing/2014/main" id="{FFBEA875-9097-053A-6E67-4E897FA0C16C}"/>
                  </a:ext>
                </a:extLst>
              </p:cNvPr>
              <p:cNvSpPr txBox="1"/>
              <p:nvPr/>
            </p:nvSpPr>
            <p:spPr>
              <a:xfrm>
                <a:off x="2914900" y="3749083"/>
                <a:ext cx="6217715" cy="395908"/>
              </a:xfrm>
              <a:prstGeom prst="rect">
                <a:avLst/>
              </a:prstGeom>
              <a:noFill/>
              <a:ln>
                <a:noFill/>
              </a:ln>
              <a:effectLst/>
            </p:spPr>
            <p:txBody>
              <a:bodyPr spcFirstLastPara="0" vert="horz" wrap="square" lIns="38100" tIns="38100" rIns="38100" bIns="38100" numCol="1" spcCol="1270" anchor="b" anchorCtr="0">
                <a:noAutofit/>
              </a:bodyPr>
              <a:lstStyle/>
              <a:p>
                <a:pPr marL="0" marR="0" lvl="0" indent="0" defTabSz="889000" eaLnBrk="1" fontAlgn="auto" latinLnBrk="0" hangingPunct="1">
                  <a:lnSpc>
                    <a:spcPct val="90000"/>
                  </a:lnSpc>
                  <a:spcBef>
                    <a:spcPct val="0"/>
                  </a:spcBef>
                  <a:spcAft>
                    <a:spcPct val="35000"/>
                  </a:spcAft>
                  <a:buClrTx/>
                  <a:buSzTx/>
                  <a:buFontTx/>
                  <a:buNone/>
                  <a:tabLst/>
                  <a:defRPr/>
                </a:pPr>
                <a:r>
                  <a:rPr kumimoji="0" lang="en-US" sz="2000" b="0" i="1"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Incident Management System</a:t>
                </a:r>
                <a:endParaRPr kumimoji="0" lang="en-CH" sz="2000" b="0" i="1"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grpSp>
        <p:grpSp>
          <p:nvGrpSpPr>
            <p:cNvPr id="10" name="Gruppieren 6">
              <a:extLst>
                <a:ext uri="{FF2B5EF4-FFF2-40B4-BE49-F238E27FC236}">
                  <a16:creationId xmlns:a16="http://schemas.microsoft.com/office/drawing/2014/main" id="{EC4A2CA9-1829-3D9D-63A4-A9C6EA87B42F}"/>
                </a:ext>
              </a:extLst>
            </p:cNvPr>
            <p:cNvGrpSpPr/>
            <p:nvPr/>
          </p:nvGrpSpPr>
          <p:grpSpPr>
            <a:xfrm>
              <a:off x="5443752" y="1732685"/>
              <a:ext cx="2466478" cy="439642"/>
              <a:chOff x="0" y="3605247"/>
              <a:chExt cx="2184603" cy="395908"/>
            </a:xfrm>
          </p:grpSpPr>
          <p:sp>
            <p:nvSpPr>
              <p:cNvPr id="11" name="Rechteck: obere Ecken abgerundet 7">
                <a:extLst>
                  <a:ext uri="{FF2B5EF4-FFF2-40B4-BE49-F238E27FC236}">
                    <a16:creationId xmlns:a16="http://schemas.microsoft.com/office/drawing/2014/main" id="{AF58A3DB-DE04-81FF-09B4-A5FF6906482F}"/>
                  </a:ext>
                </a:extLst>
              </p:cNvPr>
              <p:cNvSpPr/>
              <p:nvPr/>
            </p:nvSpPr>
            <p:spPr>
              <a:xfrm>
                <a:off x="0" y="3605247"/>
                <a:ext cx="2184603" cy="395908"/>
              </a:xfrm>
              <a:prstGeom prst="round2SameRect">
                <a:avLst>
                  <a:gd name="adj1" fmla="val 16670"/>
                  <a:gd name="adj2" fmla="val 0"/>
                </a:avLst>
              </a:prstGeom>
              <a:solidFill>
                <a:srgbClr val="F8A602">
                  <a:alpha val="60000"/>
                </a:srgbClr>
              </a:solidFill>
              <a:ln w="25400" cap="flat" cmpd="sng" algn="ctr">
                <a:noFill/>
                <a:prstDash val="solid"/>
              </a:ln>
              <a:effectLst/>
            </p:spPr>
          </p:sp>
          <p:sp>
            <p:nvSpPr>
              <p:cNvPr id="12" name="Rechteck: obere Ecken abgerundet 6">
                <a:extLst>
                  <a:ext uri="{FF2B5EF4-FFF2-40B4-BE49-F238E27FC236}">
                    <a16:creationId xmlns:a16="http://schemas.microsoft.com/office/drawing/2014/main" id="{4A45A06F-5773-BBDD-8BEC-4EF953CF6E40}"/>
                  </a:ext>
                </a:extLst>
              </p:cNvPr>
              <p:cNvSpPr txBox="1"/>
              <p:nvPr/>
            </p:nvSpPr>
            <p:spPr>
              <a:xfrm>
                <a:off x="19330" y="3624577"/>
                <a:ext cx="2145943" cy="376578"/>
              </a:xfrm>
              <a:prstGeom prst="rect">
                <a:avLst/>
              </a:prstGeom>
              <a:noFill/>
              <a:ln>
                <a:noFill/>
              </a:ln>
              <a:effectLst/>
            </p:spPr>
            <p:txBody>
              <a:bodyPr spcFirstLastPara="0" vert="horz" wrap="square" lIns="40005" tIns="40005" rIns="40005" bIns="40005"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tabLst/>
                  <a:defRPr/>
                </a:pPr>
                <a:r>
                  <a:rPr kumimoji="0" lang="en-US" sz="2100" b="1" i="0" u="none" strike="noStrike" kern="0" cap="none" spc="0" normalizeH="0" baseline="0" noProof="0" dirty="0">
                    <a:ln>
                      <a:noFill/>
                    </a:ln>
                    <a:solidFill>
                      <a:prstClr val="white"/>
                    </a:solidFill>
                    <a:effectLst/>
                    <a:uLnTx/>
                    <a:uFillTx/>
                    <a:latin typeface="Calibri"/>
                    <a:ea typeface="+mn-ea"/>
                    <a:cs typeface="+mn-cs"/>
                  </a:rPr>
                  <a:t>IMS</a:t>
                </a:r>
                <a:endParaRPr kumimoji="0" lang="en-CH" sz="2100" b="1" i="0" u="none" strike="noStrike" kern="0" cap="none" spc="0" normalizeH="0" baseline="0" noProof="0" dirty="0">
                  <a:ln>
                    <a:noFill/>
                  </a:ln>
                  <a:solidFill>
                    <a:prstClr val="white"/>
                  </a:solidFill>
                  <a:effectLst/>
                  <a:uLnTx/>
                  <a:uFillTx/>
                  <a:latin typeface="Calibri"/>
                  <a:ea typeface="+mn-ea"/>
                  <a:cs typeface="+mn-cs"/>
                </a:endParaRPr>
              </a:p>
            </p:txBody>
          </p:sp>
        </p:grpSp>
      </p:grpSp>
    </p:spTree>
    <p:extLst>
      <p:ext uri="{BB962C8B-B14F-4D97-AF65-F5344CB8AC3E}">
        <p14:creationId xmlns:p14="http://schemas.microsoft.com/office/powerpoint/2010/main" val="1189372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9487771-2A50-271D-E0C8-6EC40F383607}"/>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dirty="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rgbClr val="005BAA"/>
                          </a:solidFill>
                          <a:latin typeface="Verdana" panose="020B0604030504040204" pitchFamily="34" charset="0"/>
                          <a:ea typeface="Verdana" panose="020B060403050404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11</a:t>
                      </a:fld>
                      <a:endParaRPr lang="en-US" sz="1200" b="0" dirty="0">
                        <a:solidFill>
                          <a:srgbClr val="005BAA"/>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551670588"/>
                  </a:ext>
                </a:extLst>
              </a:tr>
            </a:tbl>
          </a:graphicData>
        </a:graphic>
      </p:graphicFrame>
      <p:sp>
        <p:nvSpPr>
          <p:cNvPr id="8" name="Shape 79">
            <a:extLst>
              <a:ext uri="{FF2B5EF4-FFF2-40B4-BE49-F238E27FC236}">
                <a16:creationId xmlns:a16="http://schemas.microsoft.com/office/drawing/2014/main" id="{B5BC377C-C613-578C-AFA6-04181F81FE95}"/>
              </a:ext>
            </a:extLst>
          </p:cNvPr>
          <p:cNvSpPr/>
          <p:nvPr/>
        </p:nvSpPr>
        <p:spPr>
          <a:xfrm>
            <a:off x="0" y="291296"/>
            <a:ext cx="12192000" cy="448905"/>
          </a:xfrm>
          <a:prstGeom prst="rect">
            <a:avLst/>
          </a:prstGeom>
          <a:noFill/>
          <a:ln w="12700">
            <a:miter lim="400000"/>
          </a:ln>
          <a:extLst>
            <a:ext uri="{C572A759-6A51-4108-AA02-DFA0A04FC94B}">
              <ma14:wrappingTextBoxFlag xmlns="" xmlns:ma14="http://schemas.microsoft.com/office/mac/drawingml/2011/main" val="1"/>
            </a:ext>
          </a:extLst>
        </p:spPr>
        <p:txBody>
          <a:bodyPr wrap="square" lIns="0" tIns="0" rIns="0" bIns="0">
            <a:spAutoFit/>
          </a:bodyPr>
          <a:lstStyle/>
          <a:p>
            <a:pPr algn="ctr">
              <a:lnSpc>
                <a:spcPts val="3360"/>
              </a:lnSpc>
              <a:defRPr sz="1800"/>
            </a:pPr>
            <a:r>
              <a:rPr lang="en-US" sz="3600" dirty="0">
                <a:latin typeface="+mj-lt"/>
                <a:ea typeface="Verdana" panose="020B0604030504040204" pitchFamily="34" charset="0"/>
                <a:cs typeface="Verdana" panose="020B0604030504040204" pitchFamily="34" charset="0"/>
              </a:rPr>
              <a:t>The WIGOS Tools releases</a:t>
            </a:r>
          </a:p>
        </p:txBody>
      </p:sp>
      <p:graphicFrame>
        <p:nvGraphicFramePr>
          <p:cNvPr id="3" name="Diagram 2">
            <a:extLst>
              <a:ext uri="{FF2B5EF4-FFF2-40B4-BE49-F238E27FC236}">
                <a16:creationId xmlns:a16="http://schemas.microsoft.com/office/drawing/2014/main" id="{4A4FB60A-9167-C282-6EA0-A5F0162E76D5}"/>
              </a:ext>
            </a:extLst>
          </p:cNvPr>
          <p:cNvGraphicFramePr/>
          <p:nvPr>
            <p:extLst>
              <p:ext uri="{D42A27DB-BD31-4B8C-83A1-F6EECF244321}">
                <p14:modId xmlns:p14="http://schemas.microsoft.com/office/powerpoint/2010/main" val="2081245677"/>
              </p:ext>
            </p:extLst>
          </p:nvPr>
        </p:nvGraphicFramePr>
        <p:xfrm>
          <a:off x="799070" y="1253611"/>
          <a:ext cx="10601960" cy="47935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7029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F4976DB4-77A6-4BAD-A5B0-29A35ADACEF4}"/>
              </a:ext>
            </a:extLst>
          </p:cNvPr>
          <p:cNvSpPr>
            <a:spLocks noGrp="1"/>
          </p:cNvSpPr>
          <p:nvPr>
            <p:ph type="sldNum" sz="quarter" idx="12"/>
          </p:nvPr>
        </p:nvSpPr>
        <p:spPr>
          <a:xfrm>
            <a:off x="8193417" y="6356351"/>
            <a:ext cx="2133600" cy="365125"/>
          </a:xfrm>
        </p:spPr>
        <p:txBody>
          <a:bodyPr/>
          <a:lstStyle/>
          <a:p>
            <a:fld id="{9259AF2F-52C6-9B46-B8B2-0579234AE62E}" type="slidenum">
              <a:rPr lang="en-US" smtClean="0"/>
              <a:t>12</a:t>
            </a:fld>
            <a:endParaRPr lang="en-US"/>
          </a:p>
        </p:txBody>
      </p:sp>
      <p:grpSp>
        <p:nvGrpSpPr>
          <p:cNvPr id="2" name="Group 1">
            <a:extLst>
              <a:ext uri="{FF2B5EF4-FFF2-40B4-BE49-F238E27FC236}">
                <a16:creationId xmlns:a16="http://schemas.microsoft.com/office/drawing/2014/main" id="{9086664F-F6FA-4129-9A9C-DC95D14DDF83}"/>
              </a:ext>
            </a:extLst>
          </p:cNvPr>
          <p:cNvGrpSpPr>
            <a:grpSpLocks noChangeAspect="1"/>
          </p:cNvGrpSpPr>
          <p:nvPr/>
        </p:nvGrpSpPr>
        <p:grpSpPr>
          <a:xfrm>
            <a:off x="1696799" y="1941068"/>
            <a:ext cx="3547771" cy="2970460"/>
            <a:chOff x="481557" y="2302235"/>
            <a:chExt cx="2610535" cy="2185736"/>
          </a:xfrm>
        </p:grpSpPr>
        <p:grpSp>
          <p:nvGrpSpPr>
            <p:cNvPr id="34" name="Group 33">
              <a:extLst>
                <a:ext uri="{FF2B5EF4-FFF2-40B4-BE49-F238E27FC236}">
                  <a16:creationId xmlns:a16="http://schemas.microsoft.com/office/drawing/2014/main" id="{4FE3A181-8ED1-4ECD-9002-7539B553A803}"/>
                </a:ext>
              </a:extLst>
            </p:cNvPr>
            <p:cNvGrpSpPr/>
            <p:nvPr/>
          </p:nvGrpSpPr>
          <p:grpSpPr>
            <a:xfrm>
              <a:off x="481557" y="2303220"/>
              <a:ext cx="2441729" cy="2184751"/>
              <a:chOff x="409755" y="1032631"/>
              <a:chExt cx="2441729" cy="2184751"/>
            </a:xfrm>
          </p:grpSpPr>
          <p:grpSp>
            <p:nvGrpSpPr>
              <p:cNvPr id="21" name="Group 20">
                <a:extLst>
                  <a:ext uri="{FF2B5EF4-FFF2-40B4-BE49-F238E27FC236}">
                    <a16:creationId xmlns:a16="http://schemas.microsoft.com/office/drawing/2014/main" id="{8C5F8AD6-501B-4404-8EB0-76232539906C}"/>
                  </a:ext>
                </a:extLst>
              </p:cNvPr>
              <p:cNvGrpSpPr/>
              <p:nvPr/>
            </p:nvGrpSpPr>
            <p:grpSpPr>
              <a:xfrm>
                <a:off x="409755" y="1032631"/>
                <a:ext cx="2441729" cy="2184751"/>
                <a:chOff x="794084" y="907365"/>
                <a:chExt cx="3423337" cy="2022911"/>
              </a:xfrm>
            </p:grpSpPr>
            <p:sp>
              <p:nvSpPr>
                <p:cNvPr id="29" name="Flowchart: Process 28">
                  <a:extLst>
                    <a:ext uri="{FF2B5EF4-FFF2-40B4-BE49-F238E27FC236}">
                      <a16:creationId xmlns:a16="http://schemas.microsoft.com/office/drawing/2014/main" id="{F308259B-E54D-421F-A572-3B3CC1FD7CAA}"/>
                    </a:ext>
                  </a:extLst>
                </p:cNvPr>
                <p:cNvSpPr/>
                <p:nvPr/>
              </p:nvSpPr>
              <p:spPr>
                <a:xfrm>
                  <a:off x="794084" y="907365"/>
                  <a:ext cx="3423337" cy="2022911"/>
                </a:xfrm>
                <a:prstGeom prst="flowChartProcess">
                  <a:avLst/>
                </a:prstGeom>
                <a:noFill/>
                <a:ln w="15875">
                  <a:solidFill>
                    <a:srgbClr val="0000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dirty="0"/>
                </a:p>
              </p:txBody>
            </p:sp>
            <p:sp>
              <p:nvSpPr>
                <p:cNvPr id="30" name="Rectangle 29">
                  <a:extLst>
                    <a:ext uri="{FF2B5EF4-FFF2-40B4-BE49-F238E27FC236}">
                      <a16:creationId xmlns:a16="http://schemas.microsoft.com/office/drawing/2014/main" id="{36DDD054-5787-440D-A33B-F200D0207CBD}"/>
                    </a:ext>
                  </a:extLst>
                </p:cNvPr>
                <p:cNvSpPr/>
                <p:nvPr/>
              </p:nvSpPr>
              <p:spPr>
                <a:xfrm>
                  <a:off x="944203" y="935942"/>
                  <a:ext cx="1564745" cy="314540"/>
                </a:xfrm>
                <a:prstGeom prst="rect">
                  <a:avLst/>
                </a:prstGeom>
                <a:noFill/>
              </p:spPr>
              <p:txBody>
                <a:bodyPr wrap="none" lIns="91440" tIns="45720" rIns="91440" bIns="45720">
                  <a:spAutoFit/>
                </a:bodyPr>
                <a:lstStyle/>
                <a:p>
                  <a:pPr algn="ctr"/>
                  <a:r>
                    <a:rPr lang="en-US" sz="2400" dirty="0">
                      <a:ln w="0"/>
                      <a:solidFill>
                        <a:schemeClr val="accent1"/>
                      </a:solidFill>
                      <a:effectLst>
                        <a:outerShdw blurRad="38100" dist="25400" dir="5400000" algn="ctr" rotWithShape="0">
                          <a:srgbClr val="6E747A">
                            <a:alpha val="43000"/>
                          </a:srgbClr>
                        </a:outerShdw>
                      </a:effectLst>
                    </a:rPr>
                    <a:t>Member A</a:t>
                  </a:r>
                </a:p>
              </p:txBody>
            </p:sp>
          </p:grpSp>
          <p:sp>
            <p:nvSpPr>
              <p:cNvPr id="25" name="Rectangle: Rounded Corners 24">
                <a:extLst>
                  <a:ext uri="{FF2B5EF4-FFF2-40B4-BE49-F238E27FC236}">
                    <a16:creationId xmlns:a16="http://schemas.microsoft.com/office/drawing/2014/main" id="{14FA6DB0-4BBC-45F4-895F-124AD4E4B126}"/>
                  </a:ext>
                </a:extLst>
              </p:cNvPr>
              <p:cNvSpPr/>
              <p:nvPr/>
            </p:nvSpPr>
            <p:spPr>
              <a:xfrm>
                <a:off x="493636" y="1731372"/>
                <a:ext cx="2177375" cy="1348712"/>
              </a:xfrm>
              <a:prstGeom prst="roundRect">
                <a:avLst/>
              </a:prstGeom>
              <a:solidFill>
                <a:srgbClr val="F9FEB4"/>
              </a:solidFill>
            </p:spPr>
            <p:style>
              <a:lnRef idx="1">
                <a:schemeClr val="accent1"/>
              </a:lnRef>
              <a:fillRef idx="3">
                <a:schemeClr val="accent1"/>
              </a:fillRef>
              <a:effectRef idx="2">
                <a:schemeClr val="accent1"/>
              </a:effectRef>
              <a:fontRef idx="minor">
                <a:schemeClr val="lt1"/>
              </a:fontRef>
            </p:style>
            <p:txBody>
              <a:bodyPr rtlCol="0" anchor="ctr"/>
              <a:lstStyle/>
              <a:p>
                <a:endParaRPr lang="en-CH" dirty="0"/>
              </a:p>
            </p:txBody>
          </p:sp>
          <p:sp>
            <p:nvSpPr>
              <p:cNvPr id="26" name="Rectangle: Rounded Corners 25">
                <a:extLst>
                  <a:ext uri="{FF2B5EF4-FFF2-40B4-BE49-F238E27FC236}">
                    <a16:creationId xmlns:a16="http://schemas.microsoft.com/office/drawing/2014/main" id="{530763CB-1665-4A5C-9995-9662DA5CFD87}"/>
                  </a:ext>
                </a:extLst>
              </p:cNvPr>
              <p:cNvSpPr/>
              <p:nvPr/>
            </p:nvSpPr>
            <p:spPr>
              <a:xfrm>
                <a:off x="1383323" y="2014973"/>
                <a:ext cx="1167500" cy="4202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OSCAR/Surface NFP</a:t>
                </a:r>
                <a:endParaRPr lang="en-CH" sz="1400" dirty="0"/>
              </a:p>
            </p:txBody>
          </p:sp>
          <p:sp>
            <p:nvSpPr>
              <p:cNvPr id="27" name="Rectangle: Rounded Corners 26">
                <a:extLst>
                  <a:ext uri="{FF2B5EF4-FFF2-40B4-BE49-F238E27FC236}">
                    <a16:creationId xmlns:a16="http://schemas.microsoft.com/office/drawing/2014/main" id="{3D2C06E3-B9BE-42D5-B487-F49AB4D3D21A}"/>
                  </a:ext>
                </a:extLst>
              </p:cNvPr>
              <p:cNvSpPr/>
              <p:nvPr/>
            </p:nvSpPr>
            <p:spPr>
              <a:xfrm>
                <a:off x="590368" y="2014973"/>
                <a:ext cx="737332" cy="4202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WDQMS NFP</a:t>
                </a:r>
                <a:endParaRPr lang="en-CH" sz="1400" dirty="0"/>
              </a:p>
            </p:txBody>
          </p:sp>
          <p:sp>
            <p:nvSpPr>
              <p:cNvPr id="28" name="Rectangle: Rounded Corners 27">
                <a:extLst>
                  <a:ext uri="{FF2B5EF4-FFF2-40B4-BE49-F238E27FC236}">
                    <a16:creationId xmlns:a16="http://schemas.microsoft.com/office/drawing/2014/main" id="{5D41E4A9-ACA6-436C-BEC1-2B39464FB3FE}"/>
                  </a:ext>
                </a:extLst>
              </p:cNvPr>
              <p:cNvSpPr/>
              <p:nvPr/>
            </p:nvSpPr>
            <p:spPr>
              <a:xfrm>
                <a:off x="590369" y="2539349"/>
                <a:ext cx="970962" cy="4202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t>Other NFPs . . .</a:t>
                </a:r>
                <a:endParaRPr lang="en-CH" sz="1400" dirty="0"/>
              </a:p>
            </p:txBody>
          </p:sp>
          <p:sp>
            <p:nvSpPr>
              <p:cNvPr id="24" name="Rectangle 23">
                <a:extLst>
                  <a:ext uri="{FF2B5EF4-FFF2-40B4-BE49-F238E27FC236}">
                    <a16:creationId xmlns:a16="http://schemas.microsoft.com/office/drawing/2014/main" id="{D277726A-55A1-45BA-A521-120077801F68}"/>
                  </a:ext>
                </a:extLst>
              </p:cNvPr>
              <p:cNvSpPr/>
              <p:nvPr/>
            </p:nvSpPr>
            <p:spPr>
              <a:xfrm>
                <a:off x="722720" y="1705698"/>
                <a:ext cx="1591196" cy="249116"/>
              </a:xfrm>
              <a:prstGeom prst="rect">
                <a:avLst/>
              </a:prstGeom>
              <a:noFill/>
            </p:spPr>
            <p:txBody>
              <a:bodyPr wrap="square" lIns="91440" tIns="45720" rIns="91440" bIns="45720">
                <a:spAutoFit/>
              </a:bodyPr>
              <a:lstStyle/>
              <a:p>
                <a:pPr algn="ctr"/>
                <a:r>
                  <a:rPr lang="en-US" sz="1600" dirty="0">
                    <a:ln w="0"/>
                    <a:solidFill>
                      <a:schemeClr val="accent1"/>
                    </a:solidFill>
                    <a:effectLst>
                      <a:outerShdw blurRad="38100" dist="25400" dir="5400000" algn="ctr" rotWithShape="0">
                        <a:srgbClr val="6E747A">
                          <a:alpha val="43000"/>
                        </a:srgbClr>
                      </a:outerShdw>
                    </a:effectLst>
                  </a:rPr>
                  <a:t>WIGOS NFP</a:t>
                </a:r>
              </a:p>
            </p:txBody>
          </p:sp>
        </p:grpSp>
        <p:sp>
          <p:nvSpPr>
            <p:cNvPr id="61" name="TextBox 60">
              <a:extLst>
                <a:ext uri="{FF2B5EF4-FFF2-40B4-BE49-F238E27FC236}">
                  <a16:creationId xmlns:a16="http://schemas.microsoft.com/office/drawing/2014/main" id="{04499188-93DA-4FA6-A09F-3D37A7587700}"/>
                </a:ext>
              </a:extLst>
            </p:cNvPr>
            <p:cNvSpPr txBox="1"/>
            <p:nvPr/>
          </p:nvSpPr>
          <p:spPr>
            <a:xfrm>
              <a:off x="1918181" y="2302235"/>
              <a:ext cx="1173911" cy="249116"/>
            </a:xfrm>
            <a:prstGeom prst="rect">
              <a:avLst/>
            </a:prstGeom>
            <a:noFill/>
          </p:spPr>
          <p:txBody>
            <a:bodyPr wrap="square" rtlCol="0">
              <a:spAutoFit/>
            </a:bodyPr>
            <a:lstStyle/>
            <a:p>
              <a:r>
                <a:rPr lang="en-US" sz="1600" dirty="0">
                  <a:solidFill>
                    <a:schemeClr val="accent1">
                      <a:lumMod val="75000"/>
                    </a:schemeClr>
                  </a:solidFill>
                </a:rPr>
                <a:t>National level</a:t>
              </a:r>
              <a:endParaRPr lang="en-CH" sz="1600" dirty="0">
                <a:solidFill>
                  <a:schemeClr val="accent1">
                    <a:lumMod val="75000"/>
                  </a:schemeClr>
                </a:solidFill>
              </a:endParaRPr>
            </a:p>
          </p:txBody>
        </p:sp>
      </p:grpSp>
      <p:sp>
        <p:nvSpPr>
          <p:cNvPr id="37" name="Speech Bubble: Oval 36">
            <a:extLst>
              <a:ext uri="{FF2B5EF4-FFF2-40B4-BE49-F238E27FC236}">
                <a16:creationId xmlns:a16="http://schemas.microsoft.com/office/drawing/2014/main" id="{3E39778C-3964-4BA0-AF34-289D48ADC8BB}"/>
              </a:ext>
            </a:extLst>
          </p:cNvPr>
          <p:cNvSpPr/>
          <p:nvPr/>
        </p:nvSpPr>
        <p:spPr>
          <a:xfrm>
            <a:off x="6109855" y="686222"/>
            <a:ext cx="4437648" cy="1228180"/>
          </a:xfrm>
          <a:prstGeom prst="wedgeEllipseCallout">
            <a:avLst>
              <a:gd name="adj1" fmla="val -102721"/>
              <a:gd name="adj2" fmla="val 137923"/>
            </a:avLst>
          </a:prstGeom>
          <a:solidFill>
            <a:schemeClr val="accent6">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Arial Narrow" panose="020B0606020202030204" pitchFamily="34" charset="0"/>
              </a:rPr>
              <a:t>NFP for WIGOS </a:t>
            </a:r>
            <a:r>
              <a:rPr lang="en-US" dirty="0">
                <a:solidFill>
                  <a:schemeClr val="tx1"/>
                </a:solidFill>
                <a:latin typeface="Arial Narrow" panose="020B0606020202030204" pitchFamily="34" charset="0"/>
              </a:rPr>
              <a:t>= Coordinates WIGOS activities at national level</a:t>
            </a:r>
          </a:p>
        </p:txBody>
      </p:sp>
      <p:sp>
        <p:nvSpPr>
          <p:cNvPr id="45" name="Speech Bubble: Oval 44">
            <a:extLst>
              <a:ext uri="{FF2B5EF4-FFF2-40B4-BE49-F238E27FC236}">
                <a16:creationId xmlns:a16="http://schemas.microsoft.com/office/drawing/2014/main" id="{BBD6D82D-1709-4131-BF8D-A667CBF8CEA7}"/>
              </a:ext>
            </a:extLst>
          </p:cNvPr>
          <p:cNvSpPr/>
          <p:nvPr/>
        </p:nvSpPr>
        <p:spPr>
          <a:xfrm>
            <a:off x="8442796" y="2095928"/>
            <a:ext cx="3318360" cy="2634923"/>
          </a:xfrm>
          <a:prstGeom prst="wedgeEllipseCallout">
            <a:avLst>
              <a:gd name="adj1" fmla="val -176145"/>
              <a:gd name="adj2" fmla="val 7257"/>
            </a:avLst>
          </a:prstGeom>
          <a:solidFill>
            <a:schemeClr val="accent3">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Arial Narrow" panose="020B0606020202030204" pitchFamily="34" charset="0"/>
              </a:rPr>
              <a:t>NFP for OSCAR/Surface </a:t>
            </a:r>
            <a:r>
              <a:rPr lang="en-US" dirty="0">
                <a:solidFill>
                  <a:schemeClr val="tx1"/>
                </a:solidFill>
                <a:latin typeface="Arial Narrow" panose="020B0606020202030204" pitchFamily="34" charset="0"/>
              </a:rPr>
              <a:t>=  Coordinates national activities related to WIGOS metadata in OSCAR/Surface</a:t>
            </a:r>
          </a:p>
        </p:txBody>
      </p:sp>
      <p:sp>
        <p:nvSpPr>
          <p:cNvPr id="46" name="Speech Bubble: Oval 45">
            <a:extLst>
              <a:ext uri="{FF2B5EF4-FFF2-40B4-BE49-F238E27FC236}">
                <a16:creationId xmlns:a16="http://schemas.microsoft.com/office/drawing/2014/main" id="{6FC52D56-DD9C-4AB0-A3D9-53C74FE132C2}"/>
              </a:ext>
            </a:extLst>
          </p:cNvPr>
          <p:cNvSpPr/>
          <p:nvPr/>
        </p:nvSpPr>
        <p:spPr>
          <a:xfrm>
            <a:off x="4996976" y="4398340"/>
            <a:ext cx="4263241" cy="2182137"/>
          </a:xfrm>
          <a:prstGeom prst="wedgeEllipseCallout">
            <a:avLst>
              <a:gd name="adj1" fmla="val -103662"/>
              <a:gd name="adj2" fmla="val -78222"/>
            </a:avLst>
          </a:prstGeom>
          <a:solidFill>
            <a:schemeClr val="bg1">
              <a:lumMod val="9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Arial Narrow" panose="020B0606020202030204" pitchFamily="34" charset="0"/>
              </a:rPr>
              <a:t>NFP for WDQMS </a:t>
            </a:r>
            <a:r>
              <a:rPr lang="en-US" dirty="0">
                <a:solidFill>
                  <a:schemeClr val="tx1"/>
                </a:solidFill>
                <a:latin typeface="Arial Narrow" panose="020B0606020202030204" pitchFamily="34" charset="0"/>
              </a:rPr>
              <a:t>= Coordinates interaction with RWCs, through IMS and the actions at national level toward solving incidents with observations</a:t>
            </a:r>
          </a:p>
        </p:txBody>
      </p:sp>
      <p:sp>
        <p:nvSpPr>
          <p:cNvPr id="3" name="Title 1">
            <a:extLst>
              <a:ext uri="{FF2B5EF4-FFF2-40B4-BE49-F238E27FC236}">
                <a16:creationId xmlns:a16="http://schemas.microsoft.com/office/drawing/2014/main" id="{628E3CC8-AF36-C343-0190-BA00BA3110CB}"/>
              </a:ext>
            </a:extLst>
          </p:cNvPr>
          <p:cNvSpPr>
            <a:spLocks noGrp="1"/>
          </p:cNvSpPr>
          <p:nvPr>
            <p:ph type="title"/>
          </p:nvPr>
        </p:nvSpPr>
        <p:spPr>
          <a:xfrm>
            <a:off x="193964" y="237775"/>
            <a:ext cx="5666509" cy="781078"/>
          </a:xfrm>
        </p:spPr>
        <p:txBody>
          <a:bodyPr>
            <a:normAutofit/>
          </a:bodyPr>
          <a:lstStyle/>
          <a:p>
            <a:r>
              <a:rPr lang="en-US" sz="3600" dirty="0"/>
              <a:t>5. Roles and responsibilities</a:t>
            </a:r>
          </a:p>
        </p:txBody>
      </p:sp>
    </p:spTree>
    <p:extLst>
      <p:ext uri="{BB962C8B-B14F-4D97-AF65-F5344CB8AC3E}">
        <p14:creationId xmlns:p14="http://schemas.microsoft.com/office/powerpoint/2010/main" val="371131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45" grpId="0" animBg="1"/>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682CB498-2784-42F2-ACC2-F6AA21EE321B}"/>
              </a:ext>
            </a:extLst>
          </p:cNvPr>
          <p:cNvSpPr/>
          <p:nvPr/>
        </p:nvSpPr>
        <p:spPr>
          <a:xfrm>
            <a:off x="1892276" y="1334209"/>
            <a:ext cx="2200745" cy="1157916"/>
          </a:xfrm>
          <a:prstGeom prst="ellipse">
            <a:avLst/>
          </a:prstGeom>
          <a:noFill/>
          <a:ln w="1270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sp>
        <p:nvSpPr>
          <p:cNvPr id="4" name="Slide Number Placeholder 3">
            <a:extLst>
              <a:ext uri="{FF2B5EF4-FFF2-40B4-BE49-F238E27FC236}">
                <a16:creationId xmlns:a16="http://schemas.microsoft.com/office/drawing/2014/main" id="{F4976DB4-77A6-4BAD-A5B0-29A35ADACEF4}"/>
              </a:ext>
            </a:extLst>
          </p:cNvPr>
          <p:cNvSpPr>
            <a:spLocks noGrp="1"/>
          </p:cNvSpPr>
          <p:nvPr>
            <p:ph type="sldNum" sz="quarter" idx="12"/>
          </p:nvPr>
        </p:nvSpPr>
        <p:spPr>
          <a:xfrm>
            <a:off x="8193417" y="6356351"/>
            <a:ext cx="2133600" cy="365125"/>
          </a:xfrm>
        </p:spPr>
        <p:txBody>
          <a:bodyPr/>
          <a:lstStyle/>
          <a:p>
            <a:fld id="{9259AF2F-52C6-9B46-B8B2-0579234AE62E}" type="slidenum">
              <a:rPr lang="en-US" smtClean="0"/>
              <a:t>13</a:t>
            </a:fld>
            <a:endParaRPr lang="en-US" dirty="0"/>
          </a:p>
        </p:txBody>
      </p:sp>
      <p:grpSp>
        <p:nvGrpSpPr>
          <p:cNvPr id="34" name="Group 33">
            <a:extLst>
              <a:ext uri="{FF2B5EF4-FFF2-40B4-BE49-F238E27FC236}">
                <a16:creationId xmlns:a16="http://schemas.microsoft.com/office/drawing/2014/main" id="{4FE3A181-8ED1-4ECD-9002-7539B553A803}"/>
              </a:ext>
            </a:extLst>
          </p:cNvPr>
          <p:cNvGrpSpPr/>
          <p:nvPr/>
        </p:nvGrpSpPr>
        <p:grpSpPr>
          <a:xfrm>
            <a:off x="4264530" y="872476"/>
            <a:ext cx="2441729" cy="2184751"/>
            <a:chOff x="409755" y="1032631"/>
            <a:chExt cx="2441729" cy="2184751"/>
          </a:xfrm>
        </p:grpSpPr>
        <p:grpSp>
          <p:nvGrpSpPr>
            <p:cNvPr id="21" name="Group 20">
              <a:extLst>
                <a:ext uri="{FF2B5EF4-FFF2-40B4-BE49-F238E27FC236}">
                  <a16:creationId xmlns:a16="http://schemas.microsoft.com/office/drawing/2014/main" id="{8C5F8AD6-501B-4404-8EB0-76232539906C}"/>
                </a:ext>
              </a:extLst>
            </p:cNvPr>
            <p:cNvGrpSpPr/>
            <p:nvPr/>
          </p:nvGrpSpPr>
          <p:grpSpPr>
            <a:xfrm>
              <a:off x="409755" y="1032631"/>
              <a:ext cx="2441729" cy="2184751"/>
              <a:chOff x="794084" y="907365"/>
              <a:chExt cx="3423337" cy="2022911"/>
            </a:xfrm>
          </p:grpSpPr>
          <p:sp>
            <p:nvSpPr>
              <p:cNvPr id="29" name="Flowchart: Process 28">
                <a:extLst>
                  <a:ext uri="{FF2B5EF4-FFF2-40B4-BE49-F238E27FC236}">
                    <a16:creationId xmlns:a16="http://schemas.microsoft.com/office/drawing/2014/main" id="{F308259B-E54D-421F-A572-3B3CC1FD7CAA}"/>
                  </a:ext>
                </a:extLst>
              </p:cNvPr>
              <p:cNvSpPr/>
              <p:nvPr/>
            </p:nvSpPr>
            <p:spPr>
              <a:xfrm>
                <a:off x="794084" y="907365"/>
                <a:ext cx="3423337" cy="2022911"/>
              </a:xfrm>
              <a:prstGeom prst="flowChartProcess">
                <a:avLst/>
              </a:prstGeom>
              <a:noFill/>
              <a:ln w="15875">
                <a:solidFill>
                  <a:srgbClr val="000099"/>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dirty="0"/>
              </a:p>
            </p:txBody>
          </p:sp>
          <p:sp>
            <p:nvSpPr>
              <p:cNvPr id="30" name="Rectangle 29">
                <a:extLst>
                  <a:ext uri="{FF2B5EF4-FFF2-40B4-BE49-F238E27FC236}">
                    <a16:creationId xmlns:a16="http://schemas.microsoft.com/office/drawing/2014/main" id="{36DDD054-5787-440D-A33B-F200D0207CBD}"/>
                  </a:ext>
                </a:extLst>
              </p:cNvPr>
              <p:cNvSpPr/>
              <p:nvPr/>
            </p:nvSpPr>
            <p:spPr>
              <a:xfrm>
                <a:off x="817265" y="935942"/>
                <a:ext cx="1818622" cy="370471"/>
              </a:xfrm>
              <a:prstGeom prst="rect">
                <a:avLst/>
              </a:prstGeom>
              <a:noFill/>
            </p:spPr>
            <p:txBody>
              <a:bodyPr wrap="none" lIns="91440" tIns="45720" rIns="91440" bIns="45720">
                <a:spAutoFit/>
              </a:bodyPr>
              <a:lstStyle/>
              <a:p>
                <a:pPr algn="ctr"/>
                <a:r>
                  <a:rPr lang="en-US" sz="2000" dirty="0">
                    <a:ln w="0"/>
                    <a:solidFill>
                      <a:schemeClr val="accent1"/>
                    </a:solidFill>
                    <a:effectLst>
                      <a:outerShdw blurRad="38100" dist="25400" dir="5400000" algn="ctr" rotWithShape="0">
                        <a:srgbClr val="6E747A">
                          <a:alpha val="43000"/>
                        </a:srgbClr>
                      </a:outerShdw>
                    </a:effectLst>
                  </a:rPr>
                  <a:t>Member A</a:t>
                </a:r>
              </a:p>
            </p:txBody>
          </p:sp>
        </p:grpSp>
        <p:sp>
          <p:nvSpPr>
            <p:cNvPr id="25" name="Rectangle: Rounded Corners 24">
              <a:extLst>
                <a:ext uri="{FF2B5EF4-FFF2-40B4-BE49-F238E27FC236}">
                  <a16:creationId xmlns:a16="http://schemas.microsoft.com/office/drawing/2014/main" id="{14FA6DB0-4BBC-45F4-895F-124AD4E4B126}"/>
                </a:ext>
              </a:extLst>
            </p:cNvPr>
            <p:cNvSpPr/>
            <p:nvPr/>
          </p:nvSpPr>
          <p:spPr>
            <a:xfrm>
              <a:off x="493636" y="1731372"/>
              <a:ext cx="2177375" cy="1348712"/>
            </a:xfrm>
            <a:prstGeom prst="roundRect">
              <a:avLst/>
            </a:prstGeom>
            <a:solidFill>
              <a:srgbClr val="F9FEB4"/>
            </a:solidFill>
          </p:spPr>
          <p:style>
            <a:lnRef idx="1">
              <a:schemeClr val="accent1"/>
            </a:lnRef>
            <a:fillRef idx="3">
              <a:schemeClr val="accent1"/>
            </a:fillRef>
            <a:effectRef idx="2">
              <a:schemeClr val="accent1"/>
            </a:effectRef>
            <a:fontRef idx="minor">
              <a:schemeClr val="lt1"/>
            </a:fontRef>
          </p:style>
          <p:txBody>
            <a:bodyPr rtlCol="0" anchor="ctr"/>
            <a:lstStyle/>
            <a:p>
              <a:endParaRPr lang="en-CH" dirty="0"/>
            </a:p>
          </p:txBody>
        </p:sp>
        <p:sp>
          <p:nvSpPr>
            <p:cNvPr id="26" name="Rectangle: Rounded Corners 25">
              <a:extLst>
                <a:ext uri="{FF2B5EF4-FFF2-40B4-BE49-F238E27FC236}">
                  <a16:creationId xmlns:a16="http://schemas.microsoft.com/office/drawing/2014/main" id="{530763CB-1665-4A5C-9995-9662DA5CFD87}"/>
                </a:ext>
              </a:extLst>
            </p:cNvPr>
            <p:cNvSpPr/>
            <p:nvPr/>
          </p:nvSpPr>
          <p:spPr>
            <a:xfrm>
              <a:off x="1383323" y="2035059"/>
              <a:ext cx="1167500" cy="4202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OSCAR/Surface NFP</a:t>
              </a:r>
              <a:endParaRPr lang="en-CH" sz="1200" dirty="0"/>
            </a:p>
          </p:txBody>
        </p:sp>
        <p:sp>
          <p:nvSpPr>
            <p:cNvPr id="27" name="Rectangle: Rounded Corners 26">
              <a:extLst>
                <a:ext uri="{FF2B5EF4-FFF2-40B4-BE49-F238E27FC236}">
                  <a16:creationId xmlns:a16="http://schemas.microsoft.com/office/drawing/2014/main" id="{3D2C06E3-B9BE-42D5-B487-F49AB4D3D21A}"/>
                </a:ext>
              </a:extLst>
            </p:cNvPr>
            <p:cNvSpPr/>
            <p:nvPr/>
          </p:nvSpPr>
          <p:spPr>
            <a:xfrm>
              <a:off x="590368" y="2035059"/>
              <a:ext cx="737332" cy="4202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WDQMS NFP</a:t>
              </a:r>
              <a:endParaRPr lang="en-CH" sz="1100" dirty="0"/>
            </a:p>
          </p:txBody>
        </p:sp>
        <p:sp>
          <p:nvSpPr>
            <p:cNvPr id="28" name="Rectangle: Rounded Corners 27">
              <a:extLst>
                <a:ext uri="{FF2B5EF4-FFF2-40B4-BE49-F238E27FC236}">
                  <a16:creationId xmlns:a16="http://schemas.microsoft.com/office/drawing/2014/main" id="{5D41E4A9-ACA6-436C-BEC1-2B39464FB3FE}"/>
                </a:ext>
              </a:extLst>
            </p:cNvPr>
            <p:cNvSpPr/>
            <p:nvPr/>
          </p:nvSpPr>
          <p:spPr>
            <a:xfrm>
              <a:off x="998198" y="2539349"/>
              <a:ext cx="737332" cy="4202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 . . .</a:t>
              </a:r>
              <a:endParaRPr lang="en-CH" sz="1100" dirty="0"/>
            </a:p>
          </p:txBody>
        </p:sp>
        <p:sp>
          <p:nvSpPr>
            <p:cNvPr id="24" name="Rectangle 23">
              <a:extLst>
                <a:ext uri="{FF2B5EF4-FFF2-40B4-BE49-F238E27FC236}">
                  <a16:creationId xmlns:a16="http://schemas.microsoft.com/office/drawing/2014/main" id="{D277726A-55A1-45BA-A521-120077801F68}"/>
                </a:ext>
              </a:extLst>
            </p:cNvPr>
            <p:cNvSpPr/>
            <p:nvPr/>
          </p:nvSpPr>
          <p:spPr>
            <a:xfrm>
              <a:off x="722720" y="1705698"/>
              <a:ext cx="1591196" cy="307777"/>
            </a:xfrm>
            <a:prstGeom prst="rect">
              <a:avLst/>
            </a:prstGeom>
            <a:noFill/>
          </p:spPr>
          <p:txBody>
            <a:bodyPr wrap="square" lIns="91440" tIns="45720" rIns="91440" bIns="45720">
              <a:spAutoFit/>
            </a:bodyPr>
            <a:lstStyle/>
            <a:p>
              <a:pPr algn="ctr"/>
              <a:r>
                <a:rPr lang="en-US" sz="1400" dirty="0">
                  <a:ln w="0"/>
                  <a:solidFill>
                    <a:schemeClr val="accent1"/>
                  </a:solidFill>
                  <a:effectLst>
                    <a:outerShdw blurRad="38100" dist="25400" dir="5400000" algn="ctr" rotWithShape="0">
                      <a:srgbClr val="6E747A">
                        <a:alpha val="43000"/>
                      </a:srgbClr>
                    </a:outerShdw>
                  </a:effectLst>
                </a:rPr>
                <a:t>WIGOS NFP</a:t>
              </a:r>
            </a:p>
          </p:txBody>
        </p:sp>
      </p:grpSp>
      <p:grpSp>
        <p:nvGrpSpPr>
          <p:cNvPr id="57" name="Group 56">
            <a:extLst>
              <a:ext uri="{FF2B5EF4-FFF2-40B4-BE49-F238E27FC236}">
                <a16:creationId xmlns:a16="http://schemas.microsoft.com/office/drawing/2014/main" id="{F1D6FE76-FCF6-4F48-91C1-FCA4808DBB5A}"/>
              </a:ext>
            </a:extLst>
          </p:cNvPr>
          <p:cNvGrpSpPr/>
          <p:nvPr/>
        </p:nvGrpSpPr>
        <p:grpSpPr>
          <a:xfrm>
            <a:off x="1595820" y="3373019"/>
            <a:ext cx="2441729" cy="2184751"/>
            <a:chOff x="3313615" y="977280"/>
            <a:chExt cx="2441729" cy="2184751"/>
          </a:xfrm>
        </p:grpSpPr>
        <p:sp>
          <p:nvSpPr>
            <p:cNvPr id="43" name="Flowchart: Process 42">
              <a:extLst>
                <a:ext uri="{FF2B5EF4-FFF2-40B4-BE49-F238E27FC236}">
                  <a16:creationId xmlns:a16="http://schemas.microsoft.com/office/drawing/2014/main" id="{DFACA67A-01D1-453F-BBA7-8F2AD8B40951}"/>
                </a:ext>
              </a:extLst>
            </p:cNvPr>
            <p:cNvSpPr/>
            <p:nvPr/>
          </p:nvSpPr>
          <p:spPr>
            <a:xfrm>
              <a:off x="3313615" y="977280"/>
              <a:ext cx="2441729" cy="2184751"/>
            </a:xfrm>
            <a:prstGeom prst="flowChartProcess">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dirty="0"/>
            </a:p>
          </p:txBody>
        </p:sp>
        <p:sp>
          <p:nvSpPr>
            <p:cNvPr id="44" name="Rectangle 43">
              <a:extLst>
                <a:ext uri="{FF2B5EF4-FFF2-40B4-BE49-F238E27FC236}">
                  <a16:creationId xmlns:a16="http://schemas.microsoft.com/office/drawing/2014/main" id="{565CF129-501D-433A-B719-F734C292AF1D}"/>
                </a:ext>
              </a:extLst>
            </p:cNvPr>
            <p:cNvSpPr/>
            <p:nvPr/>
          </p:nvSpPr>
          <p:spPr>
            <a:xfrm>
              <a:off x="3336561" y="1008143"/>
              <a:ext cx="1284326" cy="400110"/>
            </a:xfrm>
            <a:prstGeom prst="rect">
              <a:avLst/>
            </a:prstGeom>
            <a:noFill/>
            <a:ln>
              <a:noFill/>
            </a:ln>
          </p:spPr>
          <p:txBody>
            <a:bodyPr wrap="none" lIns="91440" tIns="45720" rIns="91440" bIns="45720">
              <a:spAutoFit/>
            </a:bodyPr>
            <a:lstStyle/>
            <a:p>
              <a:pPr algn="ctr"/>
              <a:r>
                <a:rPr lang="en-US" sz="2000" dirty="0">
                  <a:ln w="0"/>
                  <a:solidFill>
                    <a:srgbClr val="FF0000"/>
                  </a:solidFill>
                  <a:effectLst>
                    <a:outerShdw blurRad="38100" dist="25400" dir="5400000" algn="ctr" rotWithShape="0">
                      <a:srgbClr val="6E747A">
                        <a:alpha val="43000"/>
                      </a:srgbClr>
                    </a:outerShdw>
                  </a:effectLst>
                </a:rPr>
                <a:t>Member C</a:t>
              </a:r>
            </a:p>
          </p:txBody>
        </p:sp>
        <p:sp>
          <p:nvSpPr>
            <p:cNvPr id="38" name="Rectangle: Rounded Corners 37">
              <a:extLst>
                <a:ext uri="{FF2B5EF4-FFF2-40B4-BE49-F238E27FC236}">
                  <a16:creationId xmlns:a16="http://schemas.microsoft.com/office/drawing/2014/main" id="{52DF189D-366F-41F3-9077-3EB67756D6D2}"/>
                </a:ext>
              </a:extLst>
            </p:cNvPr>
            <p:cNvSpPr/>
            <p:nvPr/>
          </p:nvSpPr>
          <p:spPr>
            <a:xfrm>
              <a:off x="3397496" y="1676021"/>
              <a:ext cx="2177375" cy="1348712"/>
            </a:xfrm>
            <a:prstGeom prst="roundRect">
              <a:avLst/>
            </a:prstGeom>
            <a:solidFill>
              <a:srgbClr val="F9FEB4"/>
            </a:solidFill>
          </p:spPr>
          <p:style>
            <a:lnRef idx="1">
              <a:schemeClr val="accent1"/>
            </a:lnRef>
            <a:fillRef idx="3">
              <a:schemeClr val="accent1"/>
            </a:fillRef>
            <a:effectRef idx="2">
              <a:schemeClr val="accent1"/>
            </a:effectRef>
            <a:fontRef idx="minor">
              <a:schemeClr val="lt1"/>
            </a:fontRef>
          </p:style>
          <p:txBody>
            <a:bodyPr rtlCol="0" anchor="ctr"/>
            <a:lstStyle/>
            <a:p>
              <a:endParaRPr lang="en-CH" dirty="0"/>
            </a:p>
          </p:txBody>
        </p:sp>
        <p:sp>
          <p:nvSpPr>
            <p:cNvPr id="39" name="Rectangle: Rounded Corners 38">
              <a:extLst>
                <a:ext uri="{FF2B5EF4-FFF2-40B4-BE49-F238E27FC236}">
                  <a16:creationId xmlns:a16="http://schemas.microsoft.com/office/drawing/2014/main" id="{B5FFFA3F-D418-44B0-9A3B-DB1D372848DE}"/>
                </a:ext>
              </a:extLst>
            </p:cNvPr>
            <p:cNvSpPr/>
            <p:nvPr/>
          </p:nvSpPr>
          <p:spPr>
            <a:xfrm>
              <a:off x="4287183" y="1979708"/>
              <a:ext cx="1167500" cy="4202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OSCAR/Surface NFP</a:t>
              </a:r>
              <a:endParaRPr lang="en-CH" sz="1200" dirty="0"/>
            </a:p>
          </p:txBody>
        </p:sp>
        <p:sp>
          <p:nvSpPr>
            <p:cNvPr id="40" name="Rectangle: Rounded Corners 39">
              <a:extLst>
                <a:ext uri="{FF2B5EF4-FFF2-40B4-BE49-F238E27FC236}">
                  <a16:creationId xmlns:a16="http://schemas.microsoft.com/office/drawing/2014/main" id="{0A3A69F6-D507-4783-AF8C-F3B6D273D7C1}"/>
                </a:ext>
              </a:extLst>
            </p:cNvPr>
            <p:cNvSpPr/>
            <p:nvPr/>
          </p:nvSpPr>
          <p:spPr>
            <a:xfrm>
              <a:off x="3494228" y="1979708"/>
              <a:ext cx="737332" cy="4202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WDQMS NFP</a:t>
              </a:r>
              <a:endParaRPr lang="en-CH" sz="1100" dirty="0"/>
            </a:p>
          </p:txBody>
        </p:sp>
        <p:sp>
          <p:nvSpPr>
            <p:cNvPr id="41" name="Rectangle: Rounded Corners 40">
              <a:extLst>
                <a:ext uri="{FF2B5EF4-FFF2-40B4-BE49-F238E27FC236}">
                  <a16:creationId xmlns:a16="http://schemas.microsoft.com/office/drawing/2014/main" id="{5F92F2F3-F979-467C-839A-5817585834D0}"/>
                </a:ext>
              </a:extLst>
            </p:cNvPr>
            <p:cNvSpPr/>
            <p:nvPr/>
          </p:nvSpPr>
          <p:spPr>
            <a:xfrm>
              <a:off x="3902058" y="2483998"/>
              <a:ext cx="737332" cy="420212"/>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 . . .</a:t>
              </a:r>
              <a:endParaRPr lang="en-CH" sz="1100" dirty="0"/>
            </a:p>
          </p:txBody>
        </p:sp>
        <p:sp>
          <p:nvSpPr>
            <p:cNvPr id="42" name="Rectangle 41">
              <a:extLst>
                <a:ext uri="{FF2B5EF4-FFF2-40B4-BE49-F238E27FC236}">
                  <a16:creationId xmlns:a16="http://schemas.microsoft.com/office/drawing/2014/main" id="{40ED27A4-8959-4DEB-BA7D-FE535BE203D5}"/>
                </a:ext>
              </a:extLst>
            </p:cNvPr>
            <p:cNvSpPr/>
            <p:nvPr/>
          </p:nvSpPr>
          <p:spPr>
            <a:xfrm>
              <a:off x="3626580" y="1650347"/>
              <a:ext cx="1591196" cy="307777"/>
            </a:xfrm>
            <a:prstGeom prst="rect">
              <a:avLst/>
            </a:prstGeom>
            <a:noFill/>
          </p:spPr>
          <p:txBody>
            <a:bodyPr wrap="square" lIns="91440" tIns="45720" rIns="91440" bIns="45720">
              <a:spAutoFit/>
            </a:bodyPr>
            <a:lstStyle/>
            <a:p>
              <a:pPr algn="ctr"/>
              <a:r>
                <a:rPr lang="en-US" sz="1400" dirty="0">
                  <a:ln w="0"/>
                  <a:solidFill>
                    <a:schemeClr val="accent1"/>
                  </a:solidFill>
                  <a:effectLst>
                    <a:outerShdw blurRad="38100" dist="25400" dir="5400000" algn="ctr" rotWithShape="0">
                      <a:srgbClr val="6E747A">
                        <a:alpha val="43000"/>
                      </a:srgbClr>
                    </a:outerShdw>
                  </a:effectLst>
                </a:rPr>
                <a:t>WIGOS NFP</a:t>
              </a:r>
            </a:p>
          </p:txBody>
        </p:sp>
      </p:grpSp>
      <p:grpSp>
        <p:nvGrpSpPr>
          <p:cNvPr id="56" name="Group 55">
            <a:extLst>
              <a:ext uri="{FF2B5EF4-FFF2-40B4-BE49-F238E27FC236}">
                <a16:creationId xmlns:a16="http://schemas.microsoft.com/office/drawing/2014/main" id="{9235871B-C83F-4B9C-9B0D-5CA5F05D06F9}"/>
              </a:ext>
            </a:extLst>
          </p:cNvPr>
          <p:cNvGrpSpPr/>
          <p:nvPr/>
        </p:nvGrpSpPr>
        <p:grpSpPr>
          <a:xfrm>
            <a:off x="4264701" y="3377652"/>
            <a:ext cx="2441729" cy="2184751"/>
            <a:chOff x="5972832" y="977069"/>
            <a:chExt cx="2441729" cy="2184751"/>
          </a:xfrm>
        </p:grpSpPr>
        <p:sp>
          <p:nvSpPr>
            <p:cNvPr id="52" name="Flowchart: Process 51">
              <a:extLst>
                <a:ext uri="{FF2B5EF4-FFF2-40B4-BE49-F238E27FC236}">
                  <a16:creationId xmlns:a16="http://schemas.microsoft.com/office/drawing/2014/main" id="{1984746A-9DF1-4157-9A9A-462C637AEF2D}"/>
                </a:ext>
              </a:extLst>
            </p:cNvPr>
            <p:cNvSpPr/>
            <p:nvPr/>
          </p:nvSpPr>
          <p:spPr>
            <a:xfrm>
              <a:off x="5972832" y="977069"/>
              <a:ext cx="2441729" cy="2184751"/>
            </a:xfrm>
            <a:prstGeom prst="flowChartProcess">
              <a:avLst/>
            </a:prstGeom>
            <a:noFill/>
            <a:ln w="15875">
              <a:solidFill>
                <a:srgbClr val="00B05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dirty="0"/>
            </a:p>
          </p:txBody>
        </p:sp>
        <p:sp>
          <p:nvSpPr>
            <p:cNvPr id="53" name="Rectangle 52">
              <a:extLst>
                <a:ext uri="{FF2B5EF4-FFF2-40B4-BE49-F238E27FC236}">
                  <a16:creationId xmlns:a16="http://schemas.microsoft.com/office/drawing/2014/main" id="{B7965D7C-B957-46B0-AE60-5AF7D72E5DA4}"/>
                </a:ext>
              </a:extLst>
            </p:cNvPr>
            <p:cNvSpPr/>
            <p:nvPr/>
          </p:nvSpPr>
          <p:spPr>
            <a:xfrm>
              <a:off x="5994175" y="1007932"/>
              <a:ext cx="1287532" cy="400110"/>
            </a:xfrm>
            <a:prstGeom prst="rect">
              <a:avLst/>
            </a:prstGeom>
            <a:noFill/>
            <a:ln>
              <a:noFill/>
            </a:ln>
          </p:spPr>
          <p:txBody>
            <a:bodyPr wrap="none" lIns="91440" tIns="45720" rIns="91440" bIns="45720">
              <a:spAutoFit/>
            </a:bodyPr>
            <a:lstStyle/>
            <a:p>
              <a:pPr algn="ctr"/>
              <a:r>
                <a:rPr lang="en-US" sz="2000" dirty="0">
                  <a:ln w="0"/>
                  <a:solidFill>
                    <a:srgbClr val="00B050"/>
                  </a:solidFill>
                  <a:effectLst>
                    <a:outerShdw blurRad="38100" dist="25400" dir="5400000" algn="ctr" rotWithShape="0">
                      <a:srgbClr val="6E747A">
                        <a:alpha val="43000"/>
                      </a:srgbClr>
                    </a:outerShdw>
                  </a:effectLst>
                </a:rPr>
                <a:t>Member B</a:t>
              </a:r>
            </a:p>
          </p:txBody>
        </p:sp>
        <p:sp>
          <p:nvSpPr>
            <p:cNvPr id="47" name="Rectangle: Rounded Corners 46">
              <a:extLst>
                <a:ext uri="{FF2B5EF4-FFF2-40B4-BE49-F238E27FC236}">
                  <a16:creationId xmlns:a16="http://schemas.microsoft.com/office/drawing/2014/main" id="{2BDFD63A-29C6-45BC-827C-770136938E9D}"/>
                </a:ext>
              </a:extLst>
            </p:cNvPr>
            <p:cNvSpPr/>
            <p:nvPr/>
          </p:nvSpPr>
          <p:spPr>
            <a:xfrm>
              <a:off x="6056713" y="1675810"/>
              <a:ext cx="2177375" cy="1348712"/>
            </a:xfrm>
            <a:prstGeom prst="roundRect">
              <a:avLst/>
            </a:prstGeom>
            <a:solidFill>
              <a:srgbClr val="F9FEB4"/>
            </a:solidFill>
            <a:ln>
              <a:solidFill>
                <a:schemeClr val="tx2">
                  <a:lumMod val="60000"/>
                  <a:lumOff val="40000"/>
                </a:schemeClr>
              </a:solidFill>
            </a:ln>
          </p:spPr>
          <p:style>
            <a:lnRef idx="1">
              <a:schemeClr val="accent1"/>
            </a:lnRef>
            <a:fillRef idx="3">
              <a:schemeClr val="accent1"/>
            </a:fillRef>
            <a:effectRef idx="2">
              <a:schemeClr val="accent1"/>
            </a:effectRef>
            <a:fontRef idx="minor">
              <a:schemeClr val="lt1"/>
            </a:fontRef>
          </p:style>
          <p:txBody>
            <a:bodyPr rtlCol="0" anchor="ctr"/>
            <a:lstStyle/>
            <a:p>
              <a:endParaRPr lang="en-CH" dirty="0"/>
            </a:p>
          </p:txBody>
        </p:sp>
        <p:sp>
          <p:nvSpPr>
            <p:cNvPr id="48" name="Rectangle: Rounded Corners 47">
              <a:extLst>
                <a:ext uri="{FF2B5EF4-FFF2-40B4-BE49-F238E27FC236}">
                  <a16:creationId xmlns:a16="http://schemas.microsoft.com/office/drawing/2014/main" id="{51C1083D-EA3B-48EC-92D7-BFC8523204FF}"/>
                </a:ext>
              </a:extLst>
            </p:cNvPr>
            <p:cNvSpPr/>
            <p:nvPr/>
          </p:nvSpPr>
          <p:spPr>
            <a:xfrm>
              <a:off x="6946400" y="1979497"/>
              <a:ext cx="1167500" cy="420212"/>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OSCAR/Surface NFP</a:t>
              </a:r>
              <a:endParaRPr lang="en-CH" sz="1200" dirty="0"/>
            </a:p>
          </p:txBody>
        </p:sp>
        <p:sp>
          <p:nvSpPr>
            <p:cNvPr id="49" name="Rectangle: Rounded Corners 48">
              <a:extLst>
                <a:ext uri="{FF2B5EF4-FFF2-40B4-BE49-F238E27FC236}">
                  <a16:creationId xmlns:a16="http://schemas.microsoft.com/office/drawing/2014/main" id="{4B25F935-627B-493C-90C1-7FCC97C57D98}"/>
                </a:ext>
              </a:extLst>
            </p:cNvPr>
            <p:cNvSpPr/>
            <p:nvPr/>
          </p:nvSpPr>
          <p:spPr>
            <a:xfrm>
              <a:off x="6153445" y="1979497"/>
              <a:ext cx="737332" cy="420212"/>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WDQMS NFP</a:t>
              </a:r>
              <a:endParaRPr lang="en-CH" sz="1100" dirty="0"/>
            </a:p>
          </p:txBody>
        </p:sp>
        <p:sp>
          <p:nvSpPr>
            <p:cNvPr id="50" name="Rectangle: Rounded Corners 49">
              <a:extLst>
                <a:ext uri="{FF2B5EF4-FFF2-40B4-BE49-F238E27FC236}">
                  <a16:creationId xmlns:a16="http://schemas.microsoft.com/office/drawing/2014/main" id="{4B11E6EA-2E00-4315-9D81-43F5D8DF83F0}"/>
                </a:ext>
              </a:extLst>
            </p:cNvPr>
            <p:cNvSpPr/>
            <p:nvPr/>
          </p:nvSpPr>
          <p:spPr>
            <a:xfrm>
              <a:off x="6561275" y="2483787"/>
              <a:ext cx="737332" cy="420212"/>
            </a:xfrm>
            <a:prstGeom prst="roundRect">
              <a:avLst/>
            </a:prstGeom>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t>. . . .</a:t>
              </a:r>
              <a:endParaRPr lang="en-CH" sz="1100" dirty="0"/>
            </a:p>
          </p:txBody>
        </p:sp>
        <p:sp>
          <p:nvSpPr>
            <p:cNvPr id="51" name="Rectangle 50">
              <a:extLst>
                <a:ext uri="{FF2B5EF4-FFF2-40B4-BE49-F238E27FC236}">
                  <a16:creationId xmlns:a16="http://schemas.microsoft.com/office/drawing/2014/main" id="{6B8EFA5C-E3AB-47E4-8565-5688A62E0EFA}"/>
                </a:ext>
              </a:extLst>
            </p:cNvPr>
            <p:cNvSpPr/>
            <p:nvPr/>
          </p:nvSpPr>
          <p:spPr>
            <a:xfrm>
              <a:off x="6285797" y="1650136"/>
              <a:ext cx="1591196" cy="307777"/>
            </a:xfrm>
            <a:prstGeom prst="rect">
              <a:avLst/>
            </a:prstGeom>
            <a:noFill/>
            <a:ln>
              <a:noFill/>
            </a:ln>
          </p:spPr>
          <p:txBody>
            <a:bodyPr wrap="square" lIns="91440" tIns="45720" rIns="91440" bIns="45720">
              <a:spAutoFit/>
            </a:bodyPr>
            <a:lstStyle/>
            <a:p>
              <a:pPr algn="ctr"/>
              <a:r>
                <a:rPr lang="en-US" sz="1400" dirty="0">
                  <a:ln w="0"/>
                  <a:solidFill>
                    <a:schemeClr val="accent1"/>
                  </a:solidFill>
                  <a:effectLst>
                    <a:outerShdw blurRad="38100" dist="25400" dir="5400000" algn="ctr" rotWithShape="0">
                      <a:srgbClr val="6E747A">
                        <a:alpha val="43000"/>
                      </a:srgbClr>
                    </a:outerShdw>
                  </a:effectLst>
                </a:rPr>
                <a:t>WIGOS NFP</a:t>
              </a:r>
            </a:p>
          </p:txBody>
        </p:sp>
      </p:grpSp>
      <p:sp>
        <p:nvSpPr>
          <p:cNvPr id="58" name="Rectangle: Rounded Corners 57">
            <a:extLst>
              <a:ext uri="{FF2B5EF4-FFF2-40B4-BE49-F238E27FC236}">
                <a16:creationId xmlns:a16="http://schemas.microsoft.com/office/drawing/2014/main" id="{29F89242-BE06-4144-8B7D-3F9C4A690FBB}"/>
              </a:ext>
            </a:extLst>
          </p:cNvPr>
          <p:cNvSpPr/>
          <p:nvPr/>
        </p:nvSpPr>
        <p:spPr>
          <a:xfrm>
            <a:off x="1402606" y="309000"/>
            <a:ext cx="5582653" cy="5943600"/>
          </a:xfrm>
          <a:prstGeom prst="roundRect">
            <a:avLst/>
          </a:prstGeom>
          <a:noFill/>
          <a:ln>
            <a:solidFill>
              <a:srgbClr val="00B0F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sp>
        <p:nvSpPr>
          <p:cNvPr id="59" name="Rectangle 58">
            <a:extLst>
              <a:ext uri="{FF2B5EF4-FFF2-40B4-BE49-F238E27FC236}">
                <a16:creationId xmlns:a16="http://schemas.microsoft.com/office/drawing/2014/main" id="{D6F73323-6068-43F1-85BC-A87003F011E0}"/>
              </a:ext>
            </a:extLst>
          </p:cNvPr>
          <p:cNvSpPr/>
          <p:nvPr/>
        </p:nvSpPr>
        <p:spPr>
          <a:xfrm>
            <a:off x="2015663" y="1433926"/>
            <a:ext cx="1969866" cy="1015663"/>
          </a:xfrm>
          <a:prstGeom prst="rect">
            <a:avLst/>
          </a:prstGeom>
          <a:noFill/>
          <a:ln>
            <a:noFill/>
          </a:ln>
        </p:spPr>
        <p:txBody>
          <a:bodyPr wrap="square" lIns="91440" tIns="45720" rIns="91440" bIns="45720">
            <a:spAutoFit/>
          </a:bodyPr>
          <a:lstStyle/>
          <a:p>
            <a:pPr algn="ctr"/>
            <a:r>
              <a:rPr lang="en-US" sz="6000" b="1" dirty="0">
                <a:ln w="0"/>
                <a:solidFill>
                  <a:srgbClr val="00B0F0"/>
                </a:solidFill>
                <a:effectLst>
                  <a:outerShdw blurRad="38100" dist="25400" dir="5400000" algn="ctr" rotWithShape="0">
                    <a:srgbClr val="6E747A">
                      <a:alpha val="43000"/>
                    </a:srgbClr>
                  </a:outerShdw>
                </a:effectLst>
              </a:rPr>
              <a:t>RWC</a:t>
            </a:r>
          </a:p>
        </p:txBody>
      </p:sp>
      <p:sp>
        <p:nvSpPr>
          <p:cNvPr id="61" name="TextBox 60">
            <a:extLst>
              <a:ext uri="{FF2B5EF4-FFF2-40B4-BE49-F238E27FC236}">
                <a16:creationId xmlns:a16="http://schemas.microsoft.com/office/drawing/2014/main" id="{04499188-93DA-4FA6-A09F-3D37A7587700}"/>
              </a:ext>
            </a:extLst>
          </p:cNvPr>
          <p:cNvSpPr txBox="1"/>
          <p:nvPr/>
        </p:nvSpPr>
        <p:spPr>
          <a:xfrm>
            <a:off x="5701154" y="871491"/>
            <a:ext cx="1173911" cy="276999"/>
          </a:xfrm>
          <a:prstGeom prst="rect">
            <a:avLst/>
          </a:prstGeom>
          <a:noFill/>
        </p:spPr>
        <p:txBody>
          <a:bodyPr wrap="square" rtlCol="0">
            <a:spAutoFit/>
          </a:bodyPr>
          <a:lstStyle/>
          <a:p>
            <a:r>
              <a:rPr lang="en-US" sz="1200" dirty="0">
                <a:solidFill>
                  <a:schemeClr val="accent1">
                    <a:lumMod val="75000"/>
                  </a:schemeClr>
                </a:solidFill>
              </a:rPr>
              <a:t>National level</a:t>
            </a:r>
            <a:endParaRPr lang="en-CH" sz="1200" dirty="0">
              <a:solidFill>
                <a:schemeClr val="accent1">
                  <a:lumMod val="75000"/>
                </a:schemeClr>
              </a:solidFill>
            </a:endParaRPr>
          </a:p>
        </p:txBody>
      </p:sp>
      <p:sp>
        <p:nvSpPr>
          <p:cNvPr id="62" name="TextBox 61">
            <a:extLst>
              <a:ext uri="{FF2B5EF4-FFF2-40B4-BE49-F238E27FC236}">
                <a16:creationId xmlns:a16="http://schemas.microsoft.com/office/drawing/2014/main" id="{2844D774-1A58-4492-B614-3C9CAE893B5C}"/>
              </a:ext>
            </a:extLst>
          </p:cNvPr>
          <p:cNvSpPr txBox="1"/>
          <p:nvPr/>
        </p:nvSpPr>
        <p:spPr>
          <a:xfrm>
            <a:off x="5702847" y="3351068"/>
            <a:ext cx="1094716" cy="276999"/>
          </a:xfrm>
          <a:prstGeom prst="rect">
            <a:avLst/>
          </a:prstGeom>
          <a:noFill/>
        </p:spPr>
        <p:txBody>
          <a:bodyPr wrap="square" rtlCol="0">
            <a:spAutoFit/>
          </a:bodyPr>
          <a:lstStyle/>
          <a:p>
            <a:r>
              <a:rPr lang="en-US" sz="1200" dirty="0">
                <a:solidFill>
                  <a:srgbClr val="00B050"/>
                </a:solidFill>
              </a:rPr>
              <a:t>National level</a:t>
            </a:r>
            <a:endParaRPr lang="en-CH" sz="1200" dirty="0">
              <a:solidFill>
                <a:srgbClr val="00B050"/>
              </a:solidFill>
            </a:endParaRPr>
          </a:p>
        </p:txBody>
      </p:sp>
      <p:sp>
        <p:nvSpPr>
          <p:cNvPr id="63" name="TextBox 62">
            <a:extLst>
              <a:ext uri="{FF2B5EF4-FFF2-40B4-BE49-F238E27FC236}">
                <a16:creationId xmlns:a16="http://schemas.microsoft.com/office/drawing/2014/main" id="{BCCBC13F-2DD6-4DDA-87B2-B0BC94056CB0}"/>
              </a:ext>
            </a:extLst>
          </p:cNvPr>
          <p:cNvSpPr txBox="1"/>
          <p:nvPr/>
        </p:nvSpPr>
        <p:spPr>
          <a:xfrm>
            <a:off x="3048206" y="3359665"/>
            <a:ext cx="1126659" cy="276999"/>
          </a:xfrm>
          <a:prstGeom prst="rect">
            <a:avLst/>
          </a:prstGeom>
          <a:noFill/>
        </p:spPr>
        <p:txBody>
          <a:bodyPr wrap="square" rtlCol="0">
            <a:spAutoFit/>
          </a:bodyPr>
          <a:lstStyle/>
          <a:p>
            <a:r>
              <a:rPr lang="en-US" sz="1200" dirty="0">
                <a:solidFill>
                  <a:srgbClr val="FF0000"/>
                </a:solidFill>
              </a:rPr>
              <a:t>National level</a:t>
            </a:r>
            <a:endParaRPr lang="en-CH" sz="1200" dirty="0">
              <a:solidFill>
                <a:srgbClr val="FF0000"/>
              </a:solidFill>
            </a:endParaRPr>
          </a:p>
        </p:txBody>
      </p:sp>
      <p:sp>
        <p:nvSpPr>
          <p:cNvPr id="64" name="TextBox 63">
            <a:extLst>
              <a:ext uri="{FF2B5EF4-FFF2-40B4-BE49-F238E27FC236}">
                <a16:creationId xmlns:a16="http://schemas.microsoft.com/office/drawing/2014/main" id="{0FDEA6B0-27F0-4130-8BA0-9076BA04AC5F}"/>
              </a:ext>
            </a:extLst>
          </p:cNvPr>
          <p:cNvSpPr txBox="1"/>
          <p:nvPr/>
        </p:nvSpPr>
        <p:spPr>
          <a:xfrm>
            <a:off x="3353281" y="289332"/>
            <a:ext cx="1767798" cy="307777"/>
          </a:xfrm>
          <a:prstGeom prst="rect">
            <a:avLst/>
          </a:prstGeom>
          <a:noFill/>
        </p:spPr>
        <p:txBody>
          <a:bodyPr wrap="square" rtlCol="0">
            <a:spAutoFit/>
          </a:bodyPr>
          <a:lstStyle/>
          <a:p>
            <a:r>
              <a:rPr lang="en-US" sz="1400" dirty="0">
                <a:solidFill>
                  <a:srgbClr val="00B0F0"/>
                </a:solidFill>
              </a:rPr>
              <a:t>Regional level</a:t>
            </a:r>
            <a:endParaRPr lang="en-CH" sz="1400" dirty="0">
              <a:solidFill>
                <a:srgbClr val="00B0F0"/>
              </a:solidFill>
            </a:endParaRPr>
          </a:p>
        </p:txBody>
      </p:sp>
      <p:sp>
        <p:nvSpPr>
          <p:cNvPr id="36" name="Speech Bubble: Oval 35">
            <a:extLst>
              <a:ext uri="{FF2B5EF4-FFF2-40B4-BE49-F238E27FC236}">
                <a16:creationId xmlns:a16="http://schemas.microsoft.com/office/drawing/2014/main" id="{70DB194A-1BF7-416E-9D7E-3D57AA637EDC}"/>
              </a:ext>
            </a:extLst>
          </p:cNvPr>
          <p:cNvSpPr/>
          <p:nvPr/>
        </p:nvSpPr>
        <p:spPr>
          <a:xfrm>
            <a:off x="7210820" y="295774"/>
            <a:ext cx="4867449" cy="3340890"/>
          </a:xfrm>
          <a:prstGeom prst="wedgeEllipseCallout">
            <a:avLst>
              <a:gd name="adj1" fmla="val -120954"/>
              <a:gd name="adj2" fmla="val -12578"/>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dirty="0">
                <a:solidFill>
                  <a:schemeClr val="tx1"/>
                </a:solidFill>
                <a:latin typeface="Arial Narrow" panose="020B0606020202030204" pitchFamily="34" charset="0"/>
              </a:rPr>
              <a:t>RWC staff:</a:t>
            </a:r>
            <a:endParaRPr lang="en-US" dirty="0">
              <a:solidFill>
                <a:schemeClr val="tx1"/>
              </a:solidFill>
              <a:latin typeface="Arial Narrow" panose="020B0606020202030204" pitchFamily="34" charset="0"/>
            </a:endParaRPr>
          </a:p>
          <a:p>
            <a:r>
              <a:rPr lang="en-US" dirty="0">
                <a:solidFill>
                  <a:schemeClr val="tx1"/>
                </a:solidFill>
                <a:latin typeface="Arial Narrow" panose="020B0606020202030204" pitchFamily="34" charset="0"/>
              </a:rPr>
              <a:t>- identify performance issues with observations exchanged internationally</a:t>
            </a:r>
          </a:p>
          <a:p>
            <a:r>
              <a:rPr lang="en-US" dirty="0">
                <a:solidFill>
                  <a:schemeClr val="tx1"/>
                </a:solidFill>
                <a:latin typeface="Arial Narrow" panose="020B0606020202030204" pitchFamily="34" charset="0"/>
              </a:rPr>
              <a:t>- use the IMS to raise tickets, to follow up and to manage them;</a:t>
            </a:r>
          </a:p>
          <a:p>
            <a:r>
              <a:rPr lang="en-US" dirty="0">
                <a:solidFill>
                  <a:schemeClr val="tx1"/>
                </a:solidFill>
                <a:latin typeface="Arial Narrow" panose="020B0606020202030204" pitchFamily="34" charset="0"/>
              </a:rPr>
              <a:t>- provide support and assistance to Members and Region/sub-region for their WIGOS implementation efforts</a:t>
            </a:r>
          </a:p>
        </p:txBody>
      </p:sp>
      <p:sp>
        <p:nvSpPr>
          <p:cNvPr id="65" name="Arrow: Up-Down 64">
            <a:extLst>
              <a:ext uri="{FF2B5EF4-FFF2-40B4-BE49-F238E27FC236}">
                <a16:creationId xmlns:a16="http://schemas.microsoft.com/office/drawing/2014/main" id="{7F0C243F-E48C-4BA0-9174-19E56FBBB724}"/>
              </a:ext>
            </a:extLst>
          </p:cNvPr>
          <p:cNvSpPr/>
          <p:nvPr/>
        </p:nvSpPr>
        <p:spPr>
          <a:xfrm rot="1344403">
            <a:off x="2378471" y="2203783"/>
            <a:ext cx="221515" cy="223933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sp>
        <p:nvSpPr>
          <p:cNvPr id="66" name="Arrow: Up-Down 65">
            <a:extLst>
              <a:ext uri="{FF2B5EF4-FFF2-40B4-BE49-F238E27FC236}">
                <a16:creationId xmlns:a16="http://schemas.microsoft.com/office/drawing/2014/main" id="{5CAEF679-8A60-43F9-B9A3-AC4882EB304C}"/>
              </a:ext>
            </a:extLst>
          </p:cNvPr>
          <p:cNvSpPr/>
          <p:nvPr/>
        </p:nvSpPr>
        <p:spPr>
          <a:xfrm rot="19646388">
            <a:off x="4008172" y="2047957"/>
            <a:ext cx="235370" cy="2532230"/>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sp>
        <p:nvSpPr>
          <p:cNvPr id="67" name="Arrow: Up-Down 66">
            <a:extLst>
              <a:ext uri="{FF2B5EF4-FFF2-40B4-BE49-F238E27FC236}">
                <a16:creationId xmlns:a16="http://schemas.microsoft.com/office/drawing/2014/main" id="{B30A3B67-D6E2-41CE-8B13-708046D67AD5}"/>
              </a:ext>
            </a:extLst>
          </p:cNvPr>
          <p:cNvSpPr/>
          <p:nvPr/>
        </p:nvSpPr>
        <p:spPr>
          <a:xfrm rot="5967541">
            <a:off x="4038155" y="1680444"/>
            <a:ext cx="206821" cy="697957"/>
          </a:xfrm>
          <a:prstGeom prst="up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H"/>
          </a:p>
        </p:txBody>
      </p:sp>
    </p:spTree>
    <p:extLst>
      <p:ext uri="{BB962C8B-B14F-4D97-AF65-F5344CB8AC3E}">
        <p14:creationId xmlns:p14="http://schemas.microsoft.com/office/powerpoint/2010/main" val="401861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65" grpId="0" animBg="1"/>
      <p:bldP spid="66" grpId="0" animBg="1"/>
      <p:bldP spid="6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79">
            <a:extLst>
              <a:ext uri="{FF2B5EF4-FFF2-40B4-BE49-F238E27FC236}">
                <a16:creationId xmlns:a16="http://schemas.microsoft.com/office/drawing/2014/main" id="{30EEE352-E1AE-5118-A905-5C90696F8E37}"/>
              </a:ext>
            </a:extLst>
          </p:cNvPr>
          <p:cNvSpPr/>
          <p:nvPr/>
        </p:nvSpPr>
        <p:spPr>
          <a:xfrm>
            <a:off x="2429302" y="233325"/>
            <a:ext cx="7383439" cy="448905"/>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marL="0" marR="0" lvl="0" indent="0" algn="ctr" defTabSz="914400" rtl="0" eaLnBrk="1" fontAlgn="auto" latinLnBrk="0" hangingPunct="1">
              <a:lnSpc>
                <a:spcPts val="3360"/>
              </a:lnSpc>
              <a:spcBef>
                <a:spcPts val="0"/>
              </a:spcBef>
              <a:spcAft>
                <a:spcPts val="0"/>
              </a:spcAft>
              <a:buClrTx/>
              <a:buSzTx/>
              <a:buFontTx/>
              <a:buNone/>
              <a:tabLst/>
              <a:defRPr sz="1800"/>
            </a:pPr>
            <a:r>
              <a:rPr kumimoji="0" lang="en-US" sz="3600" i="0" u="none" strike="noStrike" kern="1000" cap="none" spc="0" normalizeH="0" baseline="0" noProof="0" dirty="0">
                <a:ln>
                  <a:noFill/>
                </a:ln>
                <a:effectLst/>
                <a:uLnTx/>
                <a:uFillTx/>
                <a:latin typeface="Calibri" panose="020F0502020204030204" pitchFamily="34" charset="0"/>
                <a:ea typeface="Verdana" panose="020B0604030504040204" pitchFamily="34" charset="0"/>
                <a:cs typeface="Calibri" panose="020F0502020204030204" pitchFamily="34" charset="0"/>
                <a:sym typeface="Montserrat-Regular"/>
              </a:rPr>
              <a:t>6. Status of RWCs establishment </a:t>
            </a:r>
            <a:endParaRPr kumimoji="0" lang="en-US" sz="4000" i="0" u="none" strike="noStrike" kern="1000" cap="none" spc="0" normalizeH="0" baseline="0" noProof="0" dirty="0">
              <a:ln>
                <a:noFill/>
              </a:ln>
              <a:effectLst/>
              <a:uLnTx/>
              <a:uFillTx/>
              <a:latin typeface="Calibri" panose="020F0502020204030204" pitchFamily="34" charset="0"/>
              <a:ea typeface="Verdana" panose="020B0604030504040204" pitchFamily="34" charset="0"/>
              <a:cs typeface="Calibri" panose="020F0502020204030204" pitchFamily="34" charset="0"/>
              <a:sym typeface="Montserrat-Regular"/>
            </a:endParaRPr>
          </a:p>
        </p:txBody>
      </p:sp>
      <p:pic>
        <p:nvPicPr>
          <p:cNvPr id="9" name="Picture 8" descr="Map&#10;&#10;Description automatically generated">
            <a:extLst>
              <a:ext uri="{FF2B5EF4-FFF2-40B4-BE49-F238E27FC236}">
                <a16:creationId xmlns:a16="http://schemas.microsoft.com/office/drawing/2014/main" id="{5D4FC589-FFB1-894C-DF79-4A1CDB8D91FB}"/>
              </a:ext>
            </a:extLst>
          </p:cNvPr>
          <p:cNvPicPr>
            <a:picLocks noChangeAspect="1"/>
          </p:cNvPicPr>
          <p:nvPr/>
        </p:nvPicPr>
        <p:blipFill rotWithShape="1">
          <a:blip r:embed="rId2"/>
          <a:srcRect l="3119" t="3069" r="2661" b="4819"/>
          <a:stretch/>
        </p:blipFill>
        <p:spPr>
          <a:xfrm>
            <a:off x="2089673" y="989720"/>
            <a:ext cx="8012653" cy="5539419"/>
          </a:xfrm>
          <a:prstGeom prst="rect">
            <a:avLst/>
          </a:prstGeom>
        </p:spPr>
      </p:pic>
      <p:sp>
        <p:nvSpPr>
          <p:cNvPr id="10" name="Callout: Line 9">
            <a:extLst>
              <a:ext uri="{FF2B5EF4-FFF2-40B4-BE49-F238E27FC236}">
                <a16:creationId xmlns:a16="http://schemas.microsoft.com/office/drawing/2014/main" id="{F90959FA-4E74-5CB0-1115-F19870E55938}"/>
              </a:ext>
            </a:extLst>
          </p:cNvPr>
          <p:cNvSpPr/>
          <p:nvPr/>
        </p:nvSpPr>
        <p:spPr>
          <a:xfrm>
            <a:off x="838946" y="4717005"/>
            <a:ext cx="3398822" cy="1669939"/>
          </a:xfrm>
          <a:prstGeom prst="borderCallout1">
            <a:avLst>
              <a:gd name="adj1" fmla="val 51254"/>
              <a:gd name="adj2" fmla="val 100183"/>
              <a:gd name="adj3" fmla="val -65118"/>
              <a:gd name="adj4" fmla="val 166958"/>
            </a:avLst>
          </a:prstGeom>
          <a:solidFill>
            <a:schemeClr val="accent1">
              <a:lumMod val="20000"/>
              <a:lumOff val="80000"/>
              <a:alpha val="41000"/>
            </a:schemeClr>
          </a:solidFill>
          <a:ln w="12700" cap="flat" cmpd="sng" algn="ctr">
            <a:solidFill>
              <a:srgbClr val="003399"/>
            </a:solidFill>
            <a:prstDash val="solid"/>
            <a:headEnd type="none"/>
            <a:tailEnd type="oval"/>
          </a:ln>
          <a:effectLst>
            <a:outerShdw blurRad="40000" dist="23000" dir="5400000" rotWithShape="0">
              <a:srgbClr val="000000">
                <a:alpha val="35000"/>
              </a:srgb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rPr>
              <a:t>RA I:</a:t>
            </a:r>
          </a:p>
          <a:p>
            <a:pPr marL="91440" lvl="0" indent="-285750" defTabSz="457200">
              <a:buFont typeface="Arial" panose="020B0604020202020204" pitchFamily="34" charset="0"/>
              <a:buChar char="•"/>
              <a:defRPr/>
            </a:pPr>
            <a:r>
              <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rPr>
              <a:t>East </a:t>
            </a:r>
            <a:r>
              <a:rPr kumimoji="0" lang="fr-CH" sz="1600" b="0" i="0" u="none" strike="noStrike" kern="0" cap="none" spc="0" normalizeH="0" baseline="0" noProof="0" dirty="0" err="1">
                <a:ln>
                  <a:noFill/>
                </a:ln>
                <a:solidFill>
                  <a:srgbClr val="002060"/>
                </a:solidFill>
                <a:effectLst/>
                <a:uLnTx/>
                <a:uFillTx/>
                <a:latin typeface="Calibri"/>
                <a:cs typeface="Arial" panose="020B0604020202020204" pitchFamily="34" charset="0"/>
              </a:rPr>
              <a:t>Africa</a:t>
            </a:r>
            <a:r>
              <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rPr>
              <a:t> - Pilot phase </a:t>
            </a:r>
            <a:r>
              <a:rPr kumimoji="0" lang="fr-CH" sz="1600" b="0" i="0" u="none" strike="noStrike" kern="0" cap="none" spc="0" normalizeH="0" baseline="0" noProof="0" dirty="0" err="1">
                <a:ln>
                  <a:noFill/>
                </a:ln>
                <a:solidFill>
                  <a:srgbClr val="002060"/>
                </a:solidFill>
                <a:effectLst/>
                <a:uLnTx/>
                <a:uFillTx/>
                <a:latin typeface="Calibri"/>
                <a:cs typeface="Arial" panose="020B0604020202020204" pitchFamily="34" charset="0"/>
              </a:rPr>
              <a:t>since</a:t>
            </a:r>
            <a:r>
              <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rPr>
              <a:t> July </a:t>
            </a:r>
            <a:r>
              <a:rPr lang="fr-CH" sz="1600" kern="0" dirty="0">
                <a:solidFill>
                  <a:srgbClr val="002060"/>
                </a:solidFill>
                <a:cs typeface="Arial" panose="020B0604020202020204" pitchFamily="34" charset="0"/>
              </a:rPr>
              <a:t>2020 (Kenya and </a:t>
            </a:r>
            <a:r>
              <a:rPr lang="fr-CH" sz="1600" kern="0" dirty="0" err="1">
                <a:solidFill>
                  <a:srgbClr val="002060"/>
                </a:solidFill>
                <a:cs typeface="Arial" panose="020B0604020202020204" pitchFamily="34" charset="0"/>
              </a:rPr>
              <a:t>Tanzania</a:t>
            </a:r>
            <a:r>
              <a:rPr lang="fr-CH" sz="1600" kern="0" dirty="0">
                <a:solidFill>
                  <a:srgbClr val="002060"/>
                </a:solidFill>
                <a:cs typeface="Arial" panose="020B0604020202020204" pitchFamily="34" charset="0"/>
              </a:rPr>
              <a:t>), </a:t>
            </a:r>
            <a:endPar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endParaRPr>
          </a:p>
          <a:p>
            <a:pPr marL="9144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600" b="0" i="0" u="none" strike="noStrike" kern="0" cap="none" spc="0" normalizeH="0" baseline="0" noProof="0" dirty="0" err="1">
                <a:ln>
                  <a:noFill/>
                </a:ln>
                <a:solidFill>
                  <a:srgbClr val="002060"/>
                </a:solidFill>
                <a:effectLst/>
                <a:uLnTx/>
                <a:uFillTx/>
                <a:latin typeface="Calibri"/>
                <a:cs typeface="Arial" panose="020B0604020202020204" pitchFamily="34" charset="0"/>
              </a:rPr>
              <a:t>Southern</a:t>
            </a:r>
            <a:r>
              <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rPr>
              <a:t> </a:t>
            </a:r>
            <a:r>
              <a:rPr kumimoji="0" lang="fr-CH" sz="1600" b="0" i="0" u="none" strike="noStrike" kern="0" cap="none" spc="0" normalizeH="0" baseline="0" noProof="0" dirty="0" err="1">
                <a:ln>
                  <a:noFill/>
                </a:ln>
                <a:solidFill>
                  <a:srgbClr val="002060"/>
                </a:solidFill>
                <a:effectLst/>
                <a:uLnTx/>
                <a:uFillTx/>
                <a:latin typeface="Calibri"/>
                <a:cs typeface="Arial" panose="020B0604020202020204" pitchFamily="34" charset="0"/>
              </a:rPr>
              <a:t>Africa</a:t>
            </a:r>
            <a:r>
              <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rPr>
              <a:t> - pilot phase </a:t>
            </a:r>
            <a:r>
              <a:rPr kumimoji="0" lang="fr-CH" sz="1600" b="0" i="0" u="none" strike="noStrike" kern="0" cap="none" spc="0" normalizeH="0" baseline="0" noProof="0" dirty="0" err="1">
                <a:ln>
                  <a:noFill/>
                </a:ln>
                <a:solidFill>
                  <a:srgbClr val="002060"/>
                </a:solidFill>
                <a:effectLst/>
                <a:uLnTx/>
                <a:uFillTx/>
                <a:latin typeface="Calibri"/>
                <a:cs typeface="Arial" panose="020B0604020202020204" pitchFamily="34" charset="0"/>
              </a:rPr>
              <a:t>since</a:t>
            </a:r>
            <a:r>
              <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rPr>
              <a:t> March 2021 (South </a:t>
            </a:r>
            <a:r>
              <a:rPr kumimoji="0" lang="fr-CH" sz="1600" b="0" i="0" u="none" strike="noStrike" kern="0" cap="none" spc="0" normalizeH="0" baseline="0" noProof="0" dirty="0" err="1">
                <a:ln>
                  <a:noFill/>
                </a:ln>
                <a:solidFill>
                  <a:srgbClr val="002060"/>
                </a:solidFill>
                <a:effectLst/>
                <a:uLnTx/>
                <a:uFillTx/>
                <a:latin typeface="Calibri"/>
                <a:cs typeface="Arial" panose="020B0604020202020204" pitchFamily="34" charset="0"/>
              </a:rPr>
              <a:t>Africa</a:t>
            </a:r>
            <a:r>
              <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rPr>
              <a:t>)</a:t>
            </a:r>
          </a:p>
          <a:p>
            <a:pPr marL="9144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rPr>
              <a:t>West </a:t>
            </a:r>
            <a:r>
              <a:rPr kumimoji="0" lang="fr-CH" sz="1600" b="0" i="0" u="none" strike="noStrike" kern="0" cap="none" spc="0" normalizeH="0" baseline="0" noProof="0" dirty="0" err="1">
                <a:ln>
                  <a:noFill/>
                </a:ln>
                <a:solidFill>
                  <a:srgbClr val="002060"/>
                </a:solidFill>
                <a:effectLst/>
                <a:uLnTx/>
                <a:uFillTx/>
                <a:latin typeface="Calibri"/>
                <a:cs typeface="Arial" panose="020B0604020202020204" pitchFamily="34" charset="0"/>
              </a:rPr>
              <a:t>Africa</a:t>
            </a:r>
            <a:r>
              <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rPr>
              <a:t> - pilot phase </a:t>
            </a:r>
            <a:r>
              <a:rPr kumimoji="0" lang="fr-CH" sz="1600" b="0" i="0" u="none" strike="noStrike" kern="0" cap="none" spc="0" normalizeH="0" baseline="0" noProof="0" dirty="0" err="1">
                <a:ln>
                  <a:noFill/>
                </a:ln>
                <a:solidFill>
                  <a:srgbClr val="002060"/>
                </a:solidFill>
                <a:effectLst/>
                <a:uLnTx/>
                <a:uFillTx/>
                <a:latin typeface="Calibri"/>
                <a:cs typeface="Arial" panose="020B0604020202020204" pitchFamily="34" charset="0"/>
              </a:rPr>
              <a:t>since</a:t>
            </a:r>
            <a:r>
              <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rPr>
              <a:t> </a:t>
            </a:r>
            <a:r>
              <a:rPr kumimoji="0" lang="fr-CH" sz="1600" b="0" i="0" u="none" strike="noStrike" kern="0" cap="none" spc="0" normalizeH="0" baseline="0" noProof="0" dirty="0" err="1">
                <a:ln>
                  <a:noFill/>
                </a:ln>
                <a:solidFill>
                  <a:srgbClr val="002060"/>
                </a:solidFill>
                <a:effectLst/>
                <a:uLnTx/>
                <a:uFillTx/>
                <a:latin typeface="Calibri"/>
                <a:cs typeface="Arial" panose="020B0604020202020204" pitchFamily="34" charset="0"/>
              </a:rPr>
              <a:t>September</a:t>
            </a:r>
            <a:r>
              <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rPr>
              <a:t> 2021 (Morocco)</a:t>
            </a:r>
          </a:p>
        </p:txBody>
      </p:sp>
      <p:sp>
        <p:nvSpPr>
          <p:cNvPr id="11" name="Callout: Line 10">
            <a:extLst>
              <a:ext uri="{FF2B5EF4-FFF2-40B4-BE49-F238E27FC236}">
                <a16:creationId xmlns:a16="http://schemas.microsoft.com/office/drawing/2014/main" id="{0E6D589C-66E4-A8EE-964F-7E6F16817978}"/>
              </a:ext>
            </a:extLst>
          </p:cNvPr>
          <p:cNvSpPr/>
          <p:nvPr/>
        </p:nvSpPr>
        <p:spPr>
          <a:xfrm>
            <a:off x="429108" y="3291860"/>
            <a:ext cx="3143249" cy="796116"/>
          </a:xfrm>
          <a:prstGeom prst="borderCallout1">
            <a:avLst>
              <a:gd name="adj1" fmla="val 52618"/>
              <a:gd name="adj2" fmla="val 100183"/>
              <a:gd name="adj3" fmla="val 132336"/>
              <a:gd name="adj4" fmla="val 134881"/>
            </a:avLst>
          </a:prstGeom>
          <a:solidFill>
            <a:srgbClr val="00B050">
              <a:alpha val="41000"/>
            </a:srgbClr>
          </a:solidFill>
          <a:ln w="12700" cap="flat" cmpd="sng" algn="ctr">
            <a:solidFill>
              <a:srgbClr val="003399"/>
            </a:solidFill>
            <a:prstDash val="solid"/>
            <a:headEnd type="none"/>
            <a:tailEnd type="oval"/>
          </a:ln>
          <a:effectLst>
            <a:outerShdw blurRad="40000" dist="23000" dir="5400000" rotWithShape="0">
              <a:srgbClr val="000000">
                <a:alpha val="35000"/>
              </a:srgb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rPr>
              <a:t>RA III:</a:t>
            </a:r>
          </a:p>
          <a:p>
            <a:pPr marL="177800" lvl="0" indent="-177800" defTabSz="457200">
              <a:buFont typeface="Arial" panose="020B0604020202020204" pitchFamily="34" charset="0"/>
              <a:buChar char="•"/>
              <a:defRPr/>
            </a:pPr>
            <a:r>
              <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rPr>
              <a:t>Pilot phase </a:t>
            </a:r>
            <a:r>
              <a:rPr kumimoji="0" lang="fr-CH" sz="1600" b="0" i="0" u="none" strike="noStrike" kern="0" cap="none" spc="0" normalizeH="0" baseline="0" noProof="0" dirty="0" err="1">
                <a:ln>
                  <a:noFill/>
                </a:ln>
                <a:solidFill>
                  <a:srgbClr val="002060"/>
                </a:solidFill>
                <a:effectLst/>
                <a:uLnTx/>
                <a:uFillTx/>
                <a:latin typeface="Calibri"/>
                <a:cs typeface="Arial" panose="020B0604020202020204" pitchFamily="34" charset="0"/>
              </a:rPr>
              <a:t>operations</a:t>
            </a:r>
            <a:r>
              <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rPr>
              <a:t> </a:t>
            </a:r>
            <a:r>
              <a:rPr kumimoji="0" lang="fr-CH" sz="1600" b="0" i="0" u="none" strike="noStrike" kern="0" cap="none" spc="0" normalizeH="0" baseline="0" noProof="0" dirty="0" err="1">
                <a:ln>
                  <a:noFill/>
                </a:ln>
                <a:solidFill>
                  <a:srgbClr val="002060"/>
                </a:solidFill>
                <a:effectLst/>
                <a:uLnTx/>
                <a:uFillTx/>
                <a:latin typeface="Calibri"/>
                <a:cs typeface="Arial" panose="020B0604020202020204" pitchFamily="34" charset="0"/>
              </a:rPr>
              <a:t>since</a:t>
            </a:r>
            <a:r>
              <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rPr>
              <a:t> May </a:t>
            </a:r>
            <a:r>
              <a:rPr lang="fr-CH" sz="1600" kern="0" dirty="0">
                <a:solidFill>
                  <a:srgbClr val="002060"/>
                </a:solidFill>
                <a:cs typeface="Arial" panose="020B0604020202020204" pitchFamily="34" charset="0"/>
              </a:rPr>
              <a:t>2020 (Argentina and Brazil)</a:t>
            </a:r>
            <a:endPar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endParaRPr>
          </a:p>
        </p:txBody>
      </p:sp>
      <p:sp>
        <p:nvSpPr>
          <p:cNvPr id="12" name="Callout: Line 11">
            <a:extLst>
              <a:ext uri="{FF2B5EF4-FFF2-40B4-BE49-F238E27FC236}">
                <a16:creationId xmlns:a16="http://schemas.microsoft.com/office/drawing/2014/main" id="{66E67F58-BB03-1E77-C7FC-5E538C6CF972}"/>
              </a:ext>
            </a:extLst>
          </p:cNvPr>
          <p:cNvSpPr/>
          <p:nvPr/>
        </p:nvSpPr>
        <p:spPr>
          <a:xfrm>
            <a:off x="8801092" y="880575"/>
            <a:ext cx="3219227" cy="1714059"/>
          </a:xfrm>
          <a:prstGeom prst="borderCallout1">
            <a:avLst>
              <a:gd name="adj1" fmla="val 49549"/>
              <a:gd name="adj2" fmla="val 633"/>
              <a:gd name="adj3" fmla="val 85430"/>
              <a:gd name="adj4" fmla="val -72821"/>
            </a:avLst>
          </a:prstGeom>
          <a:solidFill>
            <a:srgbClr val="00B0F0">
              <a:alpha val="41000"/>
            </a:srgbClr>
          </a:solidFill>
          <a:ln w="12700" cap="flat" cmpd="sng" algn="ctr">
            <a:solidFill>
              <a:srgbClr val="003399"/>
            </a:solidFill>
            <a:prstDash val="solid"/>
            <a:headEnd type="none"/>
            <a:tailEnd type="oval"/>
          </a:ln>
          <a:effectLst>
            <a:outerShdw blurRad="40000" dist="23000" dir="5400000" rotWithShape="0">
              <a:srgbClr val="000000">
                <a:alpha val="35000"/>
              </a:srgb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rPr>
              <a:t>RA VI: </a:t>
            </a:r>
          </a:p>
          <a:p>
            <a:pPr lvl="0" defTabSz="457200">
              <a:defRPr/>
            </a:pPr>
            <a:r>
              <a:rPr kumimoji="0" lang="fr-CH" sz="1600" b="0" i="0" u="none" strike="noStrike" kern="0" cap="none" spc="0" normalizeH="0" baseline="0" noProof="0" dirty="0" err="1">
                <a:ln>
                  <a:noFill/>
                </a:ln>
                <a:solidFill>
                  <a:srgbClr val="002060"/>
                </a:solidFill>
                <a:effectLst/>
                <a:uLnTx/>
                <a:uFillTx/>
                <a:latin typeface="Calibri"/>
                <a:cs typeface="Arial" panose="020B0604020202020204" pitchFamily="34" charset="0"/>
              </a:rPr>
              <a:t>Automatic</a:t>
            </a:r>
            <a:r>
              <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rPr>
              <a:t> monitoring </a:t>
            </a:r>
            <a:r>
              <a:rPr kumimoji="0" lang="fr-CH" sz="1600" b="0" i="0" u="none" strike="noStrike" kern="0" cap="none" spc="0" normalizeH="0" baseline="0" noProof="0" dirty="0" err="1">
                <a:ln>
                  <a:noFill/>
                </a:ln>
                <a:solidFill>
                  <a:srgbClr val="002060"/>
                </a:solidFill>
                <a:effectLst/>
                <a:uLnTx/>
                <a:uFillTx/>
                <a:latin typeface="Calibri"/>
                <a:cs typeface="Arial" panose="020B0604020202020204" pitchFamily="34" charset="0"/>
              </a:rPr>
              <a:t>function</a:t>
            </a:r>
            <a:r>
              <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rPr>
              <a:t> </a:t>
            </a:r>
            <a:r>
              <a:rPr kumimoji="0" lang="fr-CH" sz="1600" b="0" i="0" u="none" strike="noStrike" kern="0" cap="none" spc="0" normalizeH="0" baseline="0" noProof="0" dirty="0" err="1">
                <a:ln>
                  <a:noFill/>
                </a:ln>
                <a:solidFill>
                  <a:srgbClr val="002060"/>
                </a:solidFill>
                <a:effectLst/>
                <a:uLnTx/>
                <a:uFillTx/>
                <a:latin typeface="Calibri"/>
                <a:cs typeface="Arial" panose="020B0604020202020204" pitchFamily="34" charset="0"/>
              </a:rPr>
              <a:t>since</a:t>
            </a:r>
            <a:r>
              <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rPr>
              <a:t> </a:t>
            </a:r>
            <a:r>
              <a:rPr lang="fr-CH" sz="1600" kern="0" dirty="0">
                <a:solidFill>
                  <a:srgbClr val="002060"/>
                </a:solidFill>
                <a:cs typeface="Arial" panose="020B0604020202020204" pitchFamily="34" charset="0"/>
              </a:rPr>
              <a:t>2018 (EUMETNET);</a:t>
            </a:r>
            <a:endPar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endParaRPr>
          </a:p>
          <a:p>
            <a:pPr lvl="0" defTabSz="457200">
              <a:defRPr/>
            </a:pPr>
            <a:r>
              <a:rPr lang="en-US" sz="1600" kern="0" dirty="0">
                <a:solidFill>
                  <a:srgbClr val="002060"/>
                </a:solidFill>
                <a:latin typeface="Calibri"/>
                <a:cs typeface="Arial" panose="020B0604020202020204" pitchFamily="34" charset="0"/>
              </a:rPr>
              <a:t>Establishment under progress with Bosnia &amp; Herzegovina, Kazakhstan, Romania, Türkiye and EUMETNET (plus Russian Federation &amp; Belarus)</a:t>
            </a:r>
            <a:endPar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endParaRPr>
          </a:p>
        </p:txBody>
      </p:sp>
      <p:sp>
        <p:nvSpPr>
          <p:cNvPr id="13" name="Callout: Line 12">
            <a:extLst>
              <a:ext uri="{FF2B5EF4-FFF2-40B4-BE49-F238E27FC236}">
                <a16:creationId xmlns:a16="http://schemas.microsoft.com/office/drawing/2014/main" id="{802E16D2-4F37-061B-BFDD-2C573BC71CC0}"/>
              </a:ext>
            </a:extLst>
          </p:cNvPr>
          <p:cNvSpPr/>
          <p:nvPr/>
        </p:nvSpPr>
        <p:spPr>
          <a:xfrm>
            <a:off x="5402270" y="5733024"/>
            <a:ext cx="3398822" cy="796115"/>
          </a:xfrm>
          <a:prstGeom prst="borderCallout1">
            <a:avLst>
              <a:gd name="adj1" fmla="val 3637"/>
              <a:gd name="adj2" fmla="val 49815"/>
              <a:gd name="adj3" fmla="val -371228"/>
              <a:gd name="adj4" fmla="val 77004"/>
            </a:avLst>
          </a:prstGeom>
          <a:solidFill>
            <a:srgbClr val="C00000">
              <a:alpha val="41000"/>
            </a:srgbClr>
          </a:solidFill>
          <a:ln w="12700" cap="flat" cmpd="sng" algn="ctr">
            <a:solidFill>
              <a:srgbClr val="003399"/>
            </a:solidFill>
            <a:prstDash val="solid"/>
            <a:headEnd type="none"/>
            <a:tailEnd type="oval"/>
          </a:ln>
          <a:effectLst>
            <a:outerShdw blurRad="40000" dist="23000" dir="5400000" rotWithShape="0">
              <a:srgbClr val="000000">
                <a:alpha val="35000"/>
              </a:srgb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RA II</a:t>
            </a:r>
          </a:p>
          <a:p>
            <a:pPr marL="9144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RWC Beijing and RWC Tokyo, </a:t>
            </a: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fully</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a:t>
            </a: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operational</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a:t>
            </a: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since</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a:t>
            </a:r>
            <a:r>
              <a:rPr kumimoji="0" lang="fr-CH" sz="1600" b="0" i="0" u="none" strike="noStrike" kern="0" cap="none" spc="0" normalizeH="0" baseline="0" noProof="0" dirty="0" err="1">
                <a:ln>
                  <a:noFill/>
                </a:ln>
                <a:solidFill>
                  <a:srgbClr val="002060"/>
                </a:solidFill>
                <a:effectLst/>
                <a:uLnTx/>
                <a:uFillTx/>
                <a:latin typeface="Calibri"/>
                <a:ea typeface="+mn-ea"/>
                <a:cs typeface="Arial" panose="020B0604020202020204" pitchFamily="34" charset="0"/>
              </a:rPr>
              <a:t>September</a:t>
            </a: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2021</a:t>
            </a:r>
          </a:p>
        </p:txBody>
      </p:sp>
      <p:sp>
        <p:nvSpPr>
          <p:cNvPr id="14" name="Callout: Line 13">
            <a:extLst>
              <a:ext uri="{FF2B5EF4-FFF2-40B4-BE49-F238E27FC236}">
                <a16:creationId xmlns:a16="http://schemas.microsoft.com/office/drawing/2014/main" id="{29366451-09B3-BA86-C703-D79379A844A6}"/>
              </a:ext>
            </a:extLst>
          </p:cNvPr>
          <p:cNvSpPr/>
          <p:nvPr/>
        </p:nvSpPr>
        <p:spPr>
          <a:xfrm>
            <a:off x="8801092" y="4571297"/>
            <a:ext cx="3219227" cy="796116"/>
          </a:xfrm>
          <a:prstGeom prst="borderCallout1">
            <a:avLst>
              <a:gd name="adj1" fmla="val -164"/>
              <a:gd name="adj2" fmla="val 49006"/>
              <a:gd name="adj3" fmla="val -71030"/>
              <a:gd name="adj4" fmla="val 16787"/>
            </a:avLst>
          </a:prstGeom>
          <a:solidFill>
            <a:srgbClr val="FFFF00">
              <a:alpha val="41000"/>
            </a:srgbClr>
          </a:solidFill>
          <a:ln w="12700" cap="flat" cmpd="sng" algn="ctr">
            <a:solidFill>
              <a:srgbClr val="003399"/>
            </a:solidFill>
            <a:prstDash val="solid"/>
            <a:headEnd type="none"/>
            <a:tailEnd type="oval"/>
          </a:ln>
          <a:effectLst>
            <a:outerShdw blurRad="40000" dist="23000" dir="5400000" rotWithShape="0">
              <a:srgbClr val="000000">
                <a:alpha val="35000"/>
              </a:srgb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rPr>
              <a:t>RA V:</a:t>
            </a:r>
          </a:p>
          <a:p>
            <a:pPr marL="91440" lvl="0" indent="-285750" defTabSz="457200">
              <a:buFont typeface="Arial" panose="020B0604020202020204" pitchFamily="34" charset="0"/>
              <a:buChar char="•"/>
              <a:defRPr/>
            </a:pPr>
            <a:r>
              <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rPr>
              <a:t>Initial pilot phase </a:t>
            </a:r>
            <a:r>
              <a:rPr kumimoji="0" lang="fr-CH" sz="1600" b="0" i="0" u="none" strike="noStrike" kern="0" cap="none" spc="0" normalizeH="0" baseline="0" noProof="0" dirty="0" err="1">
                <a:ln>
                  <a:noFill/>
                </a:ln>
                <a:solidFill>
                  <a:srgbClr val="002060"/>
                </a:solidFill>
                <a:effectLst/>
                <a:uLnTx/>
                <a:uFillTx/>
                <a:latin typeface="Calibri"/>
                <a:cs typeface="Arial" panose="020B0604020202020204" pitchFamily="34" charset="0"/>
              </a:rPr>
              <a:t>since</a:t>
            </a:r>
            <a:r>
              <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rPr>
              <a:t> </a:t>
            </a:r>
            <a:r>
              <a:rPr kumimoji="0" lang="fr-CH" sz="1600" b="0" i="0" u="none" strike="noStrike" kern="0" cap="none" spc="0" normalizeH="0" baseline="0" noProof="0" dirty="0" err="1">
                <a:ln>
                  <a:noFill/>
                </a:ln>
                <a:solidFill>
                  <a:srgbClr val="002060"/>
                </a:solidFill>
                <a:effectLst/>
                <a:uLnTx/>
                <a:uFillTx/>
                <a:latin typeface="Calibri"/>
                <a:cs typeface="Arial" panose="020B0604020202020204" pitchFamily="34" charset="0"/>
              </a:rPr>
              <a:t>October</a:t>
            </a:r>
            <a:r>
              <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rPr>
              <a:t> </a:t>
            </a:r>
            <a:r>
              <a:rPr lang="fr-CH" sz="1600" kern="0" dirty="0">
                <a:solidFill>
                  <a:srgbClr val="002060"/>
                </a:solidFill>
                <a:cs typeface="Arial" panose="020B0604020202020204" pitchFamily="34" charset="0"/>
              </a:rPr>
              <a:t>2021 (</a:t>
            </a:r>
            <a:r>
              <a:rPr lang="fr-CH" sz="1600" kern="0" dirty="0" err="1">
                <a:solidFill>
                  <a:srgbClr val="002060"/>
                </a:solidFill>
                <a:cs typeface="Arial" panose="020B0604020202020204" pitchFamily="34" charset="0"/>
              </a:rPr>
              <a:t>Indonesia</a:t>
            </a:r>
            <a:r>
              <a:rPr lang="fr-CH" sz="1600" kern="0" dirty="0">
                <a:solidFill>
                  <a:srgbClr val="002060"/>
                </a:solidFill>
                <a:cs typeface="Arial" panose="020B0604020202020204" pitchFamily="34" charset="0"/>
              </a:rPr>
              <a:t> and Fiji)</a:t>
            </a:r>
            <a:endParaRPr kumimoji="0" lang="fr-CH" sz="1600" b="0" i="0" u="none" strike="noStrike" kern="0" cap="none" spc="0" normalizeH="0" baseline="0" noProof="0" dirty="0">
              <a:ln>
                <a:noFill/>
              </a:ln>
              <a:solidFill>
                <a:srgbClr val="002060"/>
              </a:solidFill>
              <a:effectLst/>
              <a:uLnTx/>
              <a:uFillTx/>
              <a:latin typeface="Calibri"/>
              <a:cs typeface="Arial" panose="020B0604020202020204" pitchFamily="34" charset="0"/>
            </a:endParaRPr>
          </a:p>
        </p:txBody>
      </p:sp>
      <p:sp>
        <p:nvSpPr>
          <p:cNvPr id="15" name="Callout: Line 14">
            <a:extLst>
              <a:ext uri="{FF2B5EF4-FFF2-40B4-BE49-F238E27FC236}">
                <a16:creationId xmlns:a16="http://schemas.microsoft.com/office/drawing/2014/main" id="{9EEBF4EE-AD06-A841-5C7E-5828EC55B0B0}"/>
              </a:ext>
            </a:extLst>
          </p:cNvPr>
          <p:cNvSpPr/>
          <p:nvPr/>
        </p:nvSpPr>
        <p:spPr>
          <a:xfrm>
            <a:off x="353130" y="919848"/>
            <a:ext cx="3219227" cy="896573"/>
          </a:xfrm>
          <a:prstGeom prst="borderCallout1">
            <a:avLst>
              <a:gd name="adj1" fmla="val 96373"/>
              <a:gd name="adj2" fmla="val 57239"/>
              <a:gd name="adj3" fmla="val 163087"/>
              <a:gd name="adj4" fmla="val 116746"/>
            </a:avLst>
          </a:prstGeom>
          <a:solidFill>
            <a:schemeClr val="accent1">
              <a:lumMod val="60000"/>
              <a:lumOff val="40000"/>
              <a:alpha val="41000"/>
            </a:schemeClr>
          </a:solidFill>
          <a:ln w="12700" cap="flat" cmpd="sng" algn="ctr">
            <a:solidFill>
              <a:srgbClr val="003399"/>
            </a:solidFill>
            <a:prstDash val="solid"/>
            <a:headEnd type="none"/>
            <a:tailEnd type="oval"/>
          </a:ln>
          <a:effectLst>
            <a:outerShdw blurRad="40000" dist="23000" dir="5400000" rotWithShape="0">
              <a:srgbClr val="000000">
                <a:alpha val="35000"/>
              </a:srgbClr>
            </a:outerShdw>
          </a:effectLst>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CH"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RA IV:</a:t>
            </a:r>
          </a:p>
          <a:p>
            <a:pPr marL="177800" marR="0" lvl="0" indent="-1778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Started pilot phase in Dec</a:t>
            </a:r>
            <a:r>
              <a:rPr kumimoji="0" lang="en-US" sz="1600" b="0" i="0" u="none" strike="noStrike" kern="0" cap="none" spc="0" normalizeH="0" noProof="0" dirty="0">
                <a:ln>
                  <a:noFill/>
                </a:ln>
                <a:solidFill>
                  <a:srgbClr val="002060"/>
                </a:solidFill>
                <a:effectLst/>
                <a:uLnTx/>
                <a:uFillTx/>
                <a:latin typeface="Calibri"/>
                <a:ea typeface="+mn-ea"/>
                <a:cs typeface="Arial" panose="020B0604020202020204" pitchFamily="34" charset="0"/>
              </a:rPr>
              <a:t> 2023</a:t>
            </a:r>
            <a:r>
              <a:rPr kumimoji="0" lang="en-US" sz="1600" b="0" i="0" u="none" strike="noStrike" kern="0" cap="none" spc="0" normalizeH="0" baseline="0" noProof="0" dirty="0">
                <a:ln>
                  <a:noFill/>
                </a:ln>
                <a:solidFill>
                  <a:srgbClr val="002060"/>
                </a:solidFill>
                <a:effectLst/>
                <a:uLnTx/>
                <a:uFillTx/>
                <a:latin typeface="Calibri"/>
                <a:ea typeface="+mn-ea"/>
                <a:cs typeface="Arial" panose="020B0604020202020204" pitchFamily="34" charset="0"/>
              </a:rPr>
              <a:t> (BCT, Canada, Costa Rica, Trinidad &amp; Tobago, USA)</a:t>
            </a:r>
          </a:p>
        </p:txBody>
      </p:sp>
    </p:spTree>
    <p:extLst>
      <p:ext uri="{BB962C8B-B14F-4D97-AF65-F5344CB8AC3E}">
        <p14:creationId xmlns:p14="http://schemas.microsoft.com/office/powerpoint/2010/main" val="221297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93353-53F3-4061-8EF9-F37F95CB6322}"/>
              </a:ext>
            </a:extLst>
          </p:cNvPr>
          <p:cNvSpPr>
            <a:spLocks noGrp="1"/>
          </p:cNvSpPr>
          <p:nvPr>
            <p:ph type="title"/>
          </p:nvPr>
        </p:nvSpPr>
        <p:spPr/>
        <p:txBody>
          <a:bodyPr>
            <a:noAutofit/>
          </a:bodyPr>
          <a:lstStyle/>
          <a:p>
            <a:r>
              <a:rPr lang="en-US" sz="3600" dirty="0"/>
              <a:t>7. Relevant documentation and learning material </a:t>
            </a:r>
          </a:p>
        </p:txBody>
      </p:sp>
      <p:sp>
        <p:nvSpPr>
          <p:cNvPr id="3" name="Inhaltsplatzhalter 2">
            <a:extLst>
              <a:ext uri="{FF2B5EF4-FFF2-40B4-BE49-F238E27FC236}">
                <a16:creationId xmlns:a16="http://schemas.microsoft.com/office/drawing/2014/main" id="{21C9C695-CB4F-4003-85FC-020D3B1B2961}"/>
              </a:ext>
            </a:extLst>
          </p:cNvPr>
          <p:cNvSpPr>
            <a:spLocks noGrp="1"/>
          </p:cNvSpPr>
          <p:nvPr>
            <p:ph idx="1"/>
          </p:nvPr>
        </p:nvSpPr>
        <p:spPr>
          <a:xfrm>
            <a:off x="463138" y="1287008"/>
            <a:ext cx="11317184" cy="5165724"/>
          </a:xfrm>
        </p:spPr>
        <p:txBody>
          <a:bodyPr>
            <a:normAutofit fontScale="85000" lnSpcReduction="20000"/>
          </a:bodyPr>
          <a:lstStyle/>
          <a:p>
            <a:pPr marL="0" indent="0">
              <a:buNone/>
            </a:pPr>
            <a:r>
              <a:rPr lang="en-US" sz="2600" b="1" dirty="0"/>
              <a:t>Relevant regulatory material:</a:t>
            </a:r>
          </a:p>
          <a:p>
            <a:r>
              <a:rPr lang="en-US" sz="2200" dirty="0"/>
              <a:t>Technical Regulations, WMO-No. 49:</a:t>
            </a:r>
            <a:r>
              <a:rPr lang="en-US" sz="2100" dirty="0"/>
              <a:t> </a:t>
            </a:r>
            <a:r>
              <a:rPr lang="en-US" sz="2100" dirty="0">
                <a:hlinkClick r:id="rId2"/>
              </a:rPr>
              <a:t>https://library.wmo.int/records/item/35722-technical-regulations?offset=5</a:t>
            </a:r>
            <a:r>
              <a:rPr lang="en-US" sz="2100" dirty="0"/>
              <a:t> </a:t>
            </a:r>
            <a:endParaRPr lang="en-US" sz="2200" dirty="0"/>
          </a:p>
          <a:p>
            <a:r>
              <a:rPr lang="en-US" sz="2200" dirty="0"/>
              <a:t>Manual on WIGOS, WMO-No. 1160: </a:t>
            </a:r>
            <a:r>
              <a:rPr lang="en-US" sz="2100" dirty="0">
                <a:hlinkClick r:id="rId3"/>
              </a:rPr>
              <a:t>https://library.wmo.int/records/item/55063-manual-on-the-wmo-integrated-global-observing-system?language_id=13&amp;back=&amp;offset=2</a:t>
            </a:r>
            <a:r>
              <a:rPr lang="en-US" sz="2100" dirty="0"/>
              <a:t> </a:t>
            </a:r>
            <a:endParaRPr lang="en-US" sz="2200" dirty="0"/>
          </a:p>
          <a:p>
            <a:r>
              <a:rPr lang="en-US" sz="2200" dirty="0"/>
              <a:t>WIGOS Metadata Standard, WMO No. 1192: </a:t>
            </a:r>
            <a:r>
              <a:rPr lang="en-US" sz="2100" dirty="0">
                <a:hlinkClick r:id="rId4"/>
              </a:rPr>
              <a:t>https://library.wmo.int/records/item/55626-wigos-metadata-standard?offset=7</a:t>
            </a:r>
            <a:r>
              <a:rPr lang="en-US" sz="2100" dirty="0"/>
              <a:t> </a:t>
            </a:r>
            <a:endParaRPr lang="en-US" sz="2200" dirty="0"/>
          </a:p>
          <a:p>
            <a:pPr marL="0" indent="0">
              <a:buNone/>
            </a:pPr>
            <a:r>
              <a:rPr lang="en-US" sz="2600" b="1" dirty="0"/>
              <a:t>Relevant guidance material:</a:t>
            </a:r>
          </a:p>
          <a:p>
            <a:r>
              <a:rPr lang="en-US" sz="2200" dirty="0"/>
              <a:t>Guide to WIGOS, WMO No. 1165: </a:t>
            </a:r>
            <a:r>
              <a:rPr lang="en-US" sz="2100" dirty="0">
                <a:hlinkClick r:id="rId5"/>
              </a:rPr>
              <a:t>https://library.wmo.int/records/item/55696-guide-to-the-wmo-integrated-global-observing-system?offset=1</a:t>
            </a:r>
            <a:r>
              <a:rPr lang="en-US" sz="2100" dirty="0"/>
              <a:t> </a:t>
            </a:r>
            <a:endParaRPr lang="en-US" sz="2200" dirty="0"/>
          </a:p>
          <a:p>
            <a:r>
              <a:rPr lang="en-US" sz="2200" dirty="0"/>
              <a:t>Technical Guidelines for RWCs on WDQMS, WMO No. 1224: </a:t>
            </a:r>
            <a:r>
              <a:rPr lang="en-US" sz="2100" dirty="0">
                <a:hlinkClick r:id="rId6"/>
              </a:rPr>
              <a:t>https://library.wmo.int/records/item/56347-technical-guidelines-for-regional-wigos-centres-on-the-wigos-data-quality-monitoring-system?offset=1</a:t>
            </a:r>
            <a:r>
              <a:rPr lang="en-US" sz="2100" dirty="0"/>
              <a:t> </a:t>
            </a:r>
            <a:endParaRPr lang="en-US" sz="2200" dirty="0"/>
          </a:p>
          <a:p>
            <a:pPr marL="0" indent="0">
              <a:buNone/>
            </a:pPr>
            <a:r>
              <a:rPr lang="en-US" sz="2600" b="1" dirty="0"/>
              <a:t>Relevant learning material:</a:t>
            </a:r>
          </a:p>
          <a:p>
            <a:r>
              <a:rPr lang="en-US" sz="2200" dirty="0"/>
              <a:t>Available from the WIGOS Learning Portal: </a:t>
            </a:r>
            <a:r>
              <a:rPr lang="en-US" sz="2100" dirty="0">
                <a:hlinkClick r:id="rId7"/>
              </a:rPr>
              <a:t>https://etrp.wmo.int/course/view.php?id=146</a:t>
            </a:r>
            <a:r>
              <a:rPr lang="en-US" sz="2100" dirty="0"/>
              <a:t> </a:t>
            </a:r>
            <a:endParaRPr lang="en-US" sz="2200" dirty="0"/>
          </a:p>
          <a:p>
            <a:pPr marL="0" indent="0">
              <a:buNone/>
            </a:pPr>
            <a:r>
              <a:rPr lang="en-US" sz="2600" b="1" dirty="0"/>
              <a:t>User Manuals:</a:t>
            </a:r>
          </a:p>
          <a:p>
            <a:r>
              <a:rPr lang="en-US" sz="2200" dirty="0"/>
              <a:t>OSCAR/Surface User Manual: </a:t>
            </a:r>
            <a:r>
              <a:rPr lang="en-US" sz="2100" dirty="0">
                <a:hlinkClick r:id="rId8"/>
              </a:rPr>
              <a:t>https://library.wmo.int/records/item/56451-oscar-surface-user-manual?offset=1</a:t>
            </a:r>
            <a:r>
              <a:rPr lang="en-US" sz="2100" dirty="0"/>
              <a:t> </a:t>
            </a:r>
            <a:endParaRPr lang="en-US" sz="2200" dirty="0"/>
          </a:p>
          <a:p>
            <a:r>
              <a:rPr lang="en-US" sz="2200" dirty="0"/>
              <a:t>IMS User Manual: </a:t>
            </a:r>
            <a:r>
              <a:rPr lang="en-US" sz="2100" dirty="0">
                <a:hlinkClick r:id="rId9"/>
              </a:rPr>
              <a:t>https://library.wmo.int/records/item/57436-user-manual-on-the-incident-management-system-prototype-for-regional-wigos-centres?offset=1</a:t>
            </a:r>
            <a:r>
              <a:rPr lang="en-US" sz="2100" dirty="0"/>
              <a:t> </a:t>
            </a:r>
            <a:endParaRPr lang="en-US" sz="2200" dirty="0"/>
          </a:p>
        </p:txBody>
      </p:sp>
    </p:spTree>
    <p:extLst>
      <p:ext uri="{BB962C8B-B14F-4D97-AF65-F5344CB8AC3E}">
        <p14:creationId xmlns:p14="http://schemas.microsoft.com/office/powerpoint/2010/main" val="3238025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1442"/>
            <a:ext cx="12192000" cy="8196442"/>
          </a:xfrm>
          <a:prstGeom prst="rect">
            <a:avLst/>
          </a:prstGeom>
        </p:spPr>
      </p:pic>
      <p:sp>
        <p:nvSpPr>
          <p:cNvPr id="3" name="Slide Number Placeholder 2"/>
          <p:cNvSpPr>
            <a:spLocks noGrp="1"/>
          </p:cNvSpPr>
          <p:nvPr>
            <p:ph type="sldNum" sz="quarter" idx="12"/>
          </p:nvPr>
        </p:nvSpPr>
        <p:spPr/>
        <p:txBody>
          <a:bodyPr/>
          <a:lstStyle/>
          <a:p>
            <a:fld id="{9259AF2F-52C6-9B46-B8B2-0579234AE62E}" type="slidenum">
              <a:rPr lang="en-US" smtClean="0"/>
              <a:t>16</a:t>
            </a:fld>
            <a:endParaRPr lang="en-US" dirty="0"/>
          </a:p>
        </p:txBody>
      </p:sp>
      <p:sp>
        <p:nvSpPr>
          <p:cNvPr id="5" name="Title 1">
            <a:extLst>
              <a:ext uri="{FF2B5EF4-FFF2-40B4-BE49-F238E27FC236}">
                <a16:creationId xmlns:a16="http://schemas.microsoft.com/office/drawing/2014/main" id="{F351208C-D14B-4D5A-ABA4-F23E50C6674B}"/>
              </a:ext>
            </a:extLst>
          </p:cNvPr>
          <p:cNvSpPr txBox="1">
            <a:spLocks/>
          </p:cNvSpPr>
          <p:nvPr/>
        </p:nvSpPr>
        <p:spPr>
          <a:xfrm>
            <a:off x="1999200" y="1480907"/>
            <a:ext cx="8229600" cy="34288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Questions?</a:t>
            </a:r>
            <a:endParaRPr lang="en-US" b="1" dirty="0">
              <a:solidFill>
                <a:schemeClr val="bg1"/>
              </a:solidFill>
            </a:endParaRPr>
          </a:p>
        </p:txBody>
      </p:sp>
    </p:spTree>
    <p:extLst>
      <p:ext uri="{BB962C8B-B14F-4D97-AF65-F5344CB8AC3E}">
        <p14:creationId xmlns:p14="http://schemas.microsoft.com/office/powerpoint/2010/main" val="4103601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hteck 12">
            <a:extLst>
              <a:ext uri="{FF2B5EF4-FFF2-40B4-BE49-F238E27FC236}">
                <a16:creationId xmlns:a16="http://schemas.microsoft.com/office/drawing/2014/main" id="{6678CB79-2594-4A9D-BABB-AF78770E4445}"/>
              </a:ext>
            </a:extLst>
          </p:cNvPr>
          <p:cNvSpPr/>
          <p:nvPr/>
        </p:nvSpPr>
        <p:spPr>
          <a:xfrm>
            <a:off x="11094720" y="5275468"/>
            <a:ext cx="975360" cy="6299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a:t>…</a:t>
            </a:r>
          </a:p>
        </p:txBody>
      </p:sp>
      <p:sp>
        <p:nvSpPr>
          <p:cNvPr id="3" name="Content Placeholder 2">
            <a:extLst>
              <a:ext uri="{FF2B5EF4-FFF2-40B4-BE49-F238E27FC236}">
                <a16:creationId xmlns:a16="http://schemas.microsoft.com/office/drawing/2014/main" id="{477864C6-4D4A-4F47-A64B-5EB08F5DAE00}"/>
              </a:ext>
            </a:extLst>
          </p:cNvPr>
          <p:cNvSpPr>
            <a:spLocks noGrp="1"/>
          </p:cNvSpPr>
          <p:nvPr>
            <p:ph idx="1"/>
          </p:nvPr>
        </p:nvSpPr>
        <p:spPr>
          <a:xfrm>
            <a:off x="564952" y="1417638"/>
            <a:ext cx="7635187" cy="4983161"/>
          </a:xfrm>
        </p:spPr>
        <p:txBody>
          <a:bodyPr>
            <a:normAutofit fontScale="92500" lnSpcReduction="10000"/>
          </a:bodyPr>
          <a:lstStyle/>
          <a:p>
            <a:pPr>
              <a:buFont typeface="Arial" panose="020B0604020202020204" pitchFamily="34" charset="0"/>
              <a:buChar char="•"/>
            </a:pPr>
            <a:r>
              <a:rPr lang="en-US" sz="2400" dirty="0"/>
              <a:t>Regional WIGOS </a:t>
            </a:r>
            <a:r>
              <a:rPr lang="en-US" sz="2400" dirty="0" err="1"/>
              <a:t>Centres</a:t>
            </a:r>
            <a:r>
              <a:rPr lang="en-US" sz="2400" dirty="0"/>
              <a:t> (RWC) are new WMO operational </a:t>
            </a:r>
            <a:r>
              <a:rPr lang="en-US" sz="2400" dirty="0" err="1"/>
              <a:t>centres</a:t>
            </a:r>
            <a:endParaRPr lang="en-US" sz="2400" dirty="0"/>
          </a:p>
          <a:p>
            <a:pPr>
              <a:buFont typeface="Arial" panose="020B0604020202020204" pitchFamily="34" charset="0"/>
              <a:buChar char="•"/>
            </a:pPr>
            <a:r>
              <a:rPr lang="en-US" sz="2400" dirty="0"/>
              <a:t>Inter-Commission Coordination Group on the WMO Integrated Global Observing System (ICG-WIGOS) decided in 2019 that an accreditation process of RWCs should be established.</a:t>
            </a:r>
          </a:p>
          <a:p>
            <a:pPr>
              <a:buFont typeface="Arial" panose="020B0604020202020204" pitchFamily="34" charset="0"/>
              <a:buChar char="•"/>
            </a:pPr>
            <a:r>
              <a:rPr lang="en-US" sz="2400" dirty="0"/>
              <a:t>Currently, no common WMO process is in place on how to accredit WMO operational </a:t>
            </a:r>
            <a:r>
              <a:rPr lang="en-US" sz="2400" dirty="0" err="1"/>
              <a:t>centres</a:t>
            </a:r>
            <a:r>
              <a:rPr lang="en-US" sz="2400" dirty="0"/>
              <a:t>. Drafting the RWC audit process has been considered as a pilot project.</a:t>
            </a:r>
          </a:p>
          <a:p>
            <a:pPr>
              <a:buFont typeface="Arial" panose="020B0604020202020204" pitchFamily="34" charset="0"/>
              <a:buChar char="•"/>
            </a:pPr>
            <a:r>
              <a:rPr lang="en-US" sz="2400" dirty="0"/>
              <a:t>A RWC designation / reconfirmation process has been defined.</a:t>
            </a:r>
          </a:p>
          <a:p>
            <a:pPr>
              <a:buFont typeface="Arial" panose="020B0604020202020204" pitchFamily="34" charset="0"/>
              <a:buChar char="•"/>
            </a:pPr>
            <a:r>
              <a:rPr lang="en-US" sz="2400" dirty="0"/>
              <a:t>In collaboration with ET-AC (</a:t>
            </a:r>
            <a:r>
              <a:rPr lang="en-US" sz="2400" i="1" dirty="0"/>
              <a:t>SC-IMT Expert Team on Audit and Certification</a:t>
            </a:r>
            <a:r>
              <a:rPr lang="en-US" sz="2400" dirty="0"/>
              <a:t>) ET-WTR prepared a RWC audit </a:t>
            </a:r>
            <a:r>
              <a:rPr lang="en-US" sz="2400" dirty="0" err="1"/>
              <a:t>programme</a:t>
            </a:r>
            <a:r>
              <a:rPr lang="en-US" sz="2400" dirty="0"/>
              <a:t> on the basis of on-site audits.</a:t>
            </a:r>
          </a:p>
          <a:p>
            <a:pPr>
              <a:buFont typeface="Arial" panose="020B0604020202020204" pitchFamily="34" charset="0"/>
              <a:buChar char="•"/>
            </a:pPr>
            <a:r>
              <a:rPr lang="en-US" sz="2400" dirty="0"/>
              <a:t>INFCOM MG requested a ‘good enough approach’ conducting remote audits because it is unaffordable to conduct on-site audits for all  operational </a:t>
            </a:r>
            <a:r>
              <a:rPr lang="en-US" sz="2400" dirty="0" err="1"/>
              <a:t>centres</a:t>
            </a:r>
            <a:r>
              <a:rPr lang="en-US" sz="2400" dirty="0"/>
              <a:t>.</a:t>
            </a:r>
            <a:endParaRPr lang="en-US" sz="1200" dirty="0"/>
          </a:p>
        </p:txBody>
      </p:sp>
      <p:sp>
        <p:nvSpPr>
          <p:cNvPr id="5" name="Title 4">
            <a:extLst>
              <a:ext uri="{FF2B5EF4-FFF2-40B4-BE49-F238E27FC236}">
                <a16:creationId xmlns:a16="http://schemas.microsoft.com/office/drawing/2014/main" id="{D91CC221-E55F-713B-02D4-C3A5A1700F89}"/>
              </a:ext>
            </a:extLst>
          </p:cNvPr>
          <p:cNvSpPr>
            <a:spLocks noGrp="1"/>
          </p:cNvSpPr>
          <p:nvPr>
            <p:ph type="title"/>
          </p:nvPr>
        </p:nvSpPr>
        <p:spPr/>
        <p:txBody>
          <a:bodyPr/>
          <a:lstStyle/>
          <a:p>
            <a:r>
              <a:rPr lang="de-DE" dirty="0"/>
              <a:t>	RWC Audits – </a:t>
            </a:r>
            <a:r>
              <a:rPr lang="de-DE" dirty="0" err="1"/>
              <a:t>to</a:t>
            </a:r>
            <a:r>
              <a:rPr lang="de-DE" dirty="0"/>
              <a:t> </a:t>
            </a:r>
            <a:r>
              <a:rPr lang="de-DE" dirty="0" err="1"/>
              <a:t>recall</a:t>
            </a:r>
            <a:endParaRPr lang="en-CH" dirty="0"/>
          </a:p>
        </p:txBody>
      </p:sp>
      <p:pic>
        <p:nvPicPr>
          <p:cNvPr id="2050" name="Picture 2" descr="RWC">
            <a:extLst>
              <a:ext uri="{FF2B5EF4-FFF2-40B4-BE49-F238E27FC236}">
                <a16:creationId xmlns:a16="http://schemas.microsoft.com/office/drawing/2014/main" id="{029ADDCD-F1FA-4FD3-A142-DE6D5F4F223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72324" y="1395610"/>
            <a:ext cx="3819676" cy="3055741"/>
          </a:xfrm>
          <a:prstGeom prst="rect">
            <a:avLst/>
          </a:prstGeom>
          <a:noFill/>
          <a:extLst>
            <a:ext uri="{909E8E84-426E-40DD-AFC4-6F175D3DCCD1}">
              <a14:hiddenFill xmlns:a14="http://schemas.microsoft.com/office/drawing/2010/main">
                <a:solidFill>
                  <a:srgbClr val="FFFFFF"/>
                </a:solidFill>
              </a14:hiddenFill>
            </a:ext>
          </a:extLst>
        </p:spPr>
      </p:pic>
      <p:sp>
        <p:nvSpPr>
          <p:cNvPr id="4" name="Rechteck 3">
            <a:extLst>
              <a:ext uri="{FF2B5EF4-FFF2-40B4-BE49-F238E27FC236}">
                <a16:creationId xmlns:a16="http://schemas.microsoft.com/office/drawing/2014/main" id="{C85B58E6-649A-4633-B3AB-4538507D3416}"/>
              </a:ext>
            </a:extLst>
          </p:cNvPr>
          <p:cNvSpPr/>
          <p:nvPr/>
        </p:nvSpPr>
        <p:spPr>
          <a:xfrm>
            <a:off x="8632131" y="5695287"/>
            <a:ext cx="975360" cy="6299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a:t>RIC</a:t>
            </a:r>
          </a:p>
        </p:txBody>
      </p:sp>
      <p:sp>
        <p:nvSpPr>
          <p:cNvPr id="8" name="Rechteck 7">
            <a:extLst>
              <a:ext uri="{FF2B5EF4-FFF2-40B4-BE49-F238E27FC236}">
                <a16:creationId xmlns:a16="http://schemas.microsoft.com/office/drawing/2014/main" id="{8A58FADB-17D7-4088-9DE4-CA71176B7F51}"/>
              </a:ext>
            </a:extLst>
          </p:cNvPr>
          <p:cNvSpPr/>
          <p:nvPr/>
        </p:nvSpPr>
        <p:spPr>
          <a:xfrm>
            <a:off x="8618904" y="4918553"/>
            <a:ext cx="975360" cy="6299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a:t>GISC</a:t>
            </a:r>
          </a:p>
        </p:txBody>
      </p:sp>
      <p:sp>
        <p:nvSpPr>
          <p:cNvPr id="9" name="Rechteck 8">
            <a:extLst>
              <a:ext uri="{FF2B5EF4-FFF2-40B4-BE49-F238E27FC236}">
                <a16:creationId xmlns:a16="http://schemas.microsoft.com/office/drawing/2014/main" id="{4B5D7BF5-BD42-46B2-85A6-C8577DAEFB4C}"/>
              </a:ext>
            </a:extLst>
          </p:cNvPr>
          <p:cNvSpPr/>
          <p:nvPr/>
        </p:nvSpPr>
        <p:spPr>
          <a:xfrm>
            <a:off x="9456433" y="5243989"/>
            <a:ext cx="975360" cy="6299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a:t>RTC</a:t>
            </a:r>
          </a:p>
        </p:txBody>
      </p:sp>
      <p:sp>
        <p:nvSpPr>
          <p:cNvPr id="10" name="Rechteck 9">
            <a:extLst>
              <a:ext uri="{FF2B5EF4-FFF2-40B4-BE49-F238E27FC236}">
                <a16:creationId xmlns:a16="http://schemas.microsoft.com/office/drawing/2014/main" id="{5EB55883-CBE9-485B-A16F-325A4BE95504}"/>
              </a:ext>
            </a:extLst>
          </p:cNvPr>
          <p:cNvSpPr/>
          <p:nvPr/>
        </p:nvSpPr>
        <p:spPr>
          <a:xfrm>
            <a:off x="10280735" y="5695287"/>
            <a:ext cx="975360" cy="6299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a:t>RMIC</a:t>
            </a:r>
          </a:p>
        </p:txBody>
      </p:sp>
      <p:sp>
        <p:nvSpPr>
          <p:cNvPr id="12" name="Rechteck 11">
            <a:extLst>
              <a:ext uri="{FF2B5EF4-FFF2-40B4-BE49-F238E27FC236}">
                <a16:creationId xmlns:a16="http://schemas.microsoft.com/office/drawing/2014/main" id="{2B12926A-F855-4DBD-AD9A-9DB91EDA8315}"/>
              </a:ext>
            </a:extLst>
          </p:cNvPr>
          <p:cNvSpPr/>
          <p:nvPr/>
        </p:nvSpPr>
        <p:spPr>
          <a:xfrm>
            <a:off x="10293962" y="4902649"/>
            <a:ext cx="975360" cy="62992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de-DE" dirty="0"/>
              <a:t>WIPPS</a:t>
            </a:r>
          </a:p>
        </p:txBody>
      </p:sp>
    </p:spTree>
    <p:extLst>
      <p:ext uri="{BB962C8B-B14F-4D97-AF65-F5344CB8AC3E}">
        <p14:creationId xmlns:p14="http://schemas.microsoft.com/office/powerpoint/2010/main" val="28999460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8368F-7C79-4108-9525-FE4CDE178392}"/>
              </a:ext>
            </a:extLst>
          </p:cNvPr>
          <p:cNvSpPr>
            <a:spLocks noGrp="1"/>
          </p:cNvSpPr>
          <p:nvPr>
            <p:ph type="title"/>
          </p:nvPr>
        </p:nvSpPr>
        <p:spPr/>
        <p:txBody>
          <a:bodyPr>
            <a:normAutofit fontScale="90000"/>
          </a:bodyPr>
          <a:lstStyle/>
          <a:p>
            <a:r>
              <a:rPr lang="de-DE" dirty="0"/>
              <a:t>RWC Designation, </a:t>
            </a:r>
            <a:r>
              <a:rPr lang="de-DE" dirty="0" err="1"/>
              <a:t>assessment</a:t>
            </a:r>
            <a:r>
              <a:rPr lang="de-DE" dirty="0"/>
              <a:t> and </a:t>
            </a:r>
            <a:br>
              <a:rPr lang="de-DE" dirty="0"/>
            </a:br>
            <a:r>
              <a:rPr lang="de-DE" dirty="0" err="1"/>
              <a:t>reconfirmation</a:t>
            </a:r>
            <a:r>
              <a:rPr lang="de-DE" dirty="0"/>
              <a:t> </a:t>
            </a:r>
            <a:r>
              <a:rPr lang="de-DE" dirty="0" err="1"/>
              <a:t>process</a:t>
            </a:r>
            <a:endParaRPr lang="de-DE" dirty="0"/>
          </a:p>
        </p:txBody>
      </p:sp>
      <p:sp>
        <p:nvSpPr>
          <p:cNvPr id="3" name="Inhaltsplatzhalter 2">
            <a:extLst>
              <a:ext uri="{FF2B5EF4-FFF2-40B4-BE49-F238E27FC236}">
                <a16:creationId xmlns:a16="http://schemas.microsoft.com/office/drawing/2014/main" id="{7D6C54EF-C785-459B-B494-3837AF77AA25}"/>
              </a:ext>
            </a:extLst>
          </p:cNvPr>
          <p:cNvSpPr>
            <a:spLocks noGrp="1"/>
          </p:cNvSpPr>
          <p:nvPr>
            <p:ph idx="1"/>
          </p:nvPr>
        </p:nvSpPr>
        <p:spPr>
          <a:xfrm>
            <a:off x="679549" y="1737519"/>
            <a:ext cx="7658335" cy="4525963"/>
          </a:xfrm>
        </p:spPr>
        <p:txBody>
          <a:bodyPr>
            <a:normAutofit/>
          </a:bodyPr>
          <a:lstStyle/>
          <a:p>
            <a:r>
              <a:rPr lang="en-US" dirty="0"/>
              <a:t>Application</a:t>
            </a:r>
          </a:p>
          <a:p>
            <a:r>
              <a:rPr lang="en-US" dirty="0"/>
              <a:t>Evaluation of the application</a:t>
            </a:r>
          </a:p>
          <a:p>
            <a:r>
              <a:rPr lang="en-US" dirty="0"/>
              <a:t>Designation of RWCs in pilot mode </a:t>
            </a:r>
          </a:p>
          <a:p>
            <a:r>
              <a:rPr lang="en-US" dirty="0"/>
              <a:t>Evaluation of RWCs in pilot mode </a:t>
            </a:r>
          </a:p>
          <a:p>
            <a:r>
              <a:rPr lang="en-US" dirty="0"/>
              <a:t>Designation of RWCs in operational mode</a:t>
            </a:r>
          </a:p>
          <a:p>
            <a:r>
              <a:rPr lang="de-DE" dirty="0"/>
              <a:t>Assessment</a:t>
            </a:r>
          </a:p>
          <a:p>
            <a:r>
              <a:rPr lang="de-DE" dirty="0" err="1"/>
              <a:t>Reconfirmation</a:t>
            </a:r>
            <a:r>
              <a:rPr lang="de-DE" dirty="0"/>
              <a:t> </a:t>
            </a:r>
            <a:r>
              <a:rPr lang="de-DE" dirty="0" err="1"/>
              <a:t>of</a:t>
            </a:r>
            <a:r>
              <a:rPr lang="de-DE" dirty="0"/>
              <a:t> RWC</a:t>
            </a:r>
            <a:endParaRPr lang="en-US" dirty="0"/>
          </a:p>
          <a:p>
            <a:endParaRPr lang="en-US" dirty="0"/>
          </a:p>
        </p:txBody>
      </p:sp>
      <p:pic>
        <p:nvPicPr>
          <p:cNvPr id="16" name="Picture 2" descr="Guide to the WMO Integrated Global Observing System">
            <a:extLst>
              <a:ext uri="{FF2B5EF4-FFF2-40B4-BE49-F238E27FC236}">
                <a16:creationId xmlns:a16="http://schemas.microsoft.com/office/drawing/2014/main" id="{26812C8E-5F42-4EB0-AC8F-808F662672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7922" y="1705937"/>
            <a:ext cx="2724477" cy="3848132"/>
          </a:xfrm>
          <a:prstGeom prst="rect">
            <a:avLst/>
          </a:prstGeom>
          <a:noFill/>
          <a:extLst>
            <a:ext uri="{909E8E84-426E-40DD-AFC4-6F175D3DCCD1}">
              <a14:hiddenFill xmlns:a14="http://schemas.microsoft.com/office/drawing/2010/main">
                <a:solidFill>
                  <a:srgbClr val="FFFFFF"/>
                </a:solidFill>
              </a14:hiddenFill>
            </a:ext>
          </a:extLst>
        </p:spPr>
      </p:pic>
      <p:sp>
        <p:nvSpPr>
          <p:cNvPr id="17" name="Rechteck 16">
            <a:extLst>
              <a:ext uri="{FF2B5EF4-FFF2-40B4-BE49-F238E27FC236}">
                <a16:creationId xmlns:a16="http://schemas.microsoft.com/office/drawing/2014/main" id="{C521D815-E22D-423F-9552-D0360A14EDFB}"/>
              </a:ext>
            </a:extLst>
          </p:cNvPr>
          <p:cNvSpPr/>
          <p:nvPr/>
        </p:nvSpPr>
        <p:spPr>
          <a:xfrm>
            <a:off x="8857922" y="5620806"/>
            <a:ext cx="2724476" cy="7219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dirty="0">
                <a:solidFill>
                  <a:schemeClr val="tx1"/>
                </a:solidFill>
              </a:rPr>
              <a:t>Guide </a:t>
            </a:r>
            <a:r>
              <a:rPr lang="de-DE" sz="2400" dirty="0" err="1">
                <a:solidFill>
                  <a:schemeClr val="tx1"/>
                </a:solidFill>
              </a:rPr>
              <a:t>to</a:t>
            </a:r>
            <a:r>
              <a:rPr lang="de-DE" sz="2400" dirty="0">
                <a:solidFill>
                  <a:schemeClr val="tx1"/>
                </a:solidFill>
              </a:rPr>
              <a:t> WIGOS</a:t>
            </a:r>
          </a:p>
          <a:p>
            <a:pPr algn="ctr"/>
            <a:r>
              <a:rPr lang="de-DE" sz="2400" dirty="0">
                <a:solidFill>
                  <a:schemeClr val="tx1"/>
                </a:solidFill>
              </a:rPr>
              <a:t>Chapter 8, Annex 1</a:t>
            </a:r>
          </a:p>
        </p:txBody>
      </p:sp>
      <p:sp>
        <p:nvSpPr>
          <p:cNvPr id="14" name="Rechteck 13">
            <a:extLst>
              <a:ext uri="{FF2B5EF4-FFF2-40B4-BE49-F238E27FC236}">
                <a16:creationId xmlns:a16="http://schemas.microsoft.com/office/drawing/2014/main" id="{FB2681EE-5FC4-4914-B8DD-1AF4AC8B0CBC}"/>
              </a:ext>
            </a:extLst>
          </p:cNvPr>
          <p:cNvSpPr/>
          <p:nvPr/>
        </p:nvSpPr>
        <p:spPr>
          <a:xfrm>
            <a:off x="609600" y="3530224"/>
            <a:ext cx="7872663" cy="572546"/>
          </a:xfrm>
          <a:prstGeom prst="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vert="horz" rtlCol="0" anchor="ctr"/>
          <a:lstStyle/>
          <a:p>
            <a:pPr algn="r"/>
            <a:r>
              <a:rPr lang="de-DE" sz="2400" dirty="0">
                <a:solidFill>
                  <a:srgbClr val="FF0000"/>
                </a:solidFill>
              </a:rPr>
              <a:t>AUDIT	</a:t>
            </a:r>
          </a:p>
        </p:txBody>
      </p:sp>
    </p:spTree>
    <p:extLst>
      <p:ext uri="{BB962C8B-B14F-4D97-AF65-F5344CB8AC3E}">
        <p14:creationId xmlns:p14="http://schemas.microsoft.com/office/powerpoint/2010/main" val="150552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8368F-7C79-4108-9525-FE4CDE178392}"/>
              </a:ext>
            </a:extLst>
          </p:cNvPr>
          <p:cNvSpPr>
            <a:spLocks noGrp="1"/>
          </p:cNvSpPr>
          <p:nvPr>
            <p:ph type="title"/>
          </p:nvPr>
        </p:nvSpPr>
        <p:spPr/>
        <p:txBody>
          <a:bodyPr/>
          <a:lstStyle/>
          <a:p>
            <a:r>
              <a:rPr lang="de-DE" dirty="0"/>
              <a:t>RWC Audit Programme</a:t>
            </a:r>
          </a:p>
        </p:txBody>
      </p:sp>
      <p:sp>
        <p:nvSpPr>
          <p:cNvPr id="3" name="Inhaltsplatzhalter 2">
            <a:extLst>
              <a:ext uri="{FF2B5EF4-FFF2-40B4-BE49-F238E27FC236}">
                <a16:creationId xmlns:a16="http://schemas.microsoft.com/office/drawing/2014/main" id="{7D6C54EF-C785-459B-B494-3837AF77AA25}"/>
              </a:ext>
            </a:extLst>
          </p:cNvPr>
          <p:cNvSpPr>
            <a:spLocks noGrp="1"/>
          </p:cNvSpPr>
          <p:nvPr>
            <p:ph idx="1"/>
          </p:nvPr>
        </p:nvSpPr>
        <p:spPr>
          <a:xfrm>
            <a:off x="679549" y="1737519"/>
            <a:ext cx="5569045" cy="4525963"/>
          </a:xfrm>
        </p:spPr>
        <p:txBody>
          <a:bodyPr>
            <a:normAutofit fontScale="92500" lnSpcReduction="20000"/>
          </a:bodyPr>
          <a:lstStyle/>
          <a:p>
            <a:r>
              <a:rPr lang="en-US" dirty="0"/>
              <a:t>Audit objectives</a:t>
            </a:r>
          </a:p>
          <a:p>
            <a:r>
              <a:rPr lang="en-US" dirty="0"/>
              <a:t>Audit scope</a:t>
            </a:r>
          </a:p>
          <a:p>
            <a:r>
              <a:rPr lang="en-US" dirty="0"/>
              <a:t>Audit type</a:t>
            </a:r>
          </a:p>
          <a:p>
            <a:r>
              <a:rPr lang="de-DE" dirty="0"/>
              <a:t>Audit </a:t>
            </a:r>
            <a:r>
              <a:rPr lang="de-DE" dirty="0" err="1"/>
              <a:t>method</a:t>
            </a:r>
            <a:endParaRPr lang="de-DE" dirty="0"/>
          </a:p>
          <a:p>
            <a:r>
              <a:rPr lang="de-DE" dirty="0"/>
              <a:t>Scheduling</a:t>
            </a:r>
          </a:p>
          <a:p>
            <a:r>
              <a:rPr lang="de-DE" dirty="0"/>
              <a:t>Audit </a:t>
            </a:r>
            <a:r>
              <a:rPr lang="de-DE" dirty="0" err="1"/>
              <a:t>criteria</a:t>
            </a:r>
            <a:endParaRPr lang="de-DE" dirty="0"/>
          </a:p>
          <a:p>
            <a:r>
              <a:rPr lang="de-DE" dirty="0" err="1"/>
              <a:t>Risks</a:t>
            </a:r>
            <a:r>
              <a:rPr lang="de-DE" dirty="0"/>
              <a:t> and </a:t>
            </a:r>
            <a:r>
              <a:rPr lang="de-DE" dirty="0" err="1"/>
              <a:t>opportunities</a:t>
            </a:r>
            <a:endParaRPr lang="de-DE" dirty="0"/>
          </a:p>
          <a:p>
            <a:r>
              <a:rPr lang="de-DE" dirty="0"/>
              <a:t>Audit Team and Auditors</a:t>
            </a:r>
          </a:p>
          <a:p>
            <a:r>
              <a:rPr lang="de-DE" dirty="0"/>
              <a:t>Relevant </a:t>
            </a:r>
            <a:r>
              <a:rPr lang="de-DE" dirty="0" err="1"/>
              <a:t>document</a:t>
            </a:r>
            <a:r>
              <a:rPr lang="de-DE" dirty="0"/>
              <a:t> </a:t>
            </a:r>
            <a:r>
              <a:rPr lang="de-DE" dirty="0" err="1"/>
              <a:t>information</a:t>
            </a:r>
            <a:endParaRPr lang="de-DE" dirty="0"/>
          </a:p>
        </p:txBody>
      </p:sp>
      <p:pic>
        <p:nvPicPr>
          <p:cNvPr id="3074" name="Picture 2" descr="Guide to the WMO Integrated Global Observing System">
            <a:extLst>
              <a:ext uri="{FF2B5EF4-FFF2-40B4-BE49-F238E27FC236}">
                <a16:creationId xmlns:a16="http://schemas.microsoft.com/office/drawing/2014/main" id="{DFFB8B70-6E5E-49B1-82D9-814F8A2525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6296" y="4050537"/>
            <a:ext cx="1504286" cy="2124698"/>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D11FA3B0-23CC-443C-ADDE-30425BD37D0D}"/>
              </a:ext>
            </a:extLst>
          </p:cNvPr>
          <p:cNvPicPr>
            <a:picLocks noChangeAspect="1"/>
          </p:cNvPicPr>
          <p:nvPr/>
        </p:nvPicPr>
        <p:blipFill>
          <a:blip r:embed="rId3"/>
          <a:stretch>
            <a:fillRect/>
          </a:stretch>
        </p:blipFill>
        <p:spPr>
          <a:xfrm>
            <a:off x="7356296" y="1570091"/>
            <a:ext cx="1504286" cy="2124698"/>
          </a:xfrm>
          <a:prstGeom prst="rect">
            <a:avLst/>
          </a:prstGeom>
        </p:spPr>
      </p:pic>
      <p:pic>
        <p:nvPicPr>
          <p:cNvPr id="5" name="Grafik 4">
            <a:extLst>
              <a:ext uri="{FF2B5EF4-FFF2-40B4-BE49-F238E27FC236}">
                <a16:creationId xmlns:a16="http://schemas.microsoft.com/office/drawing/2014/main" id="{EAB041F3-0C17-4E5E-88EB-9294FCCC397E}"/>
              </a:ext>
            </a:extLst>
          </p:cNvPr>
          <p:cNvPicPr>
            <a:picLocks noChangeAspect="1"/>
          </p:cNvPicPr>
          <p:nvPr/>
        </p:nvPicPr>
        <p:blipFill>
          <a:blip r:embed="rId4"/>
          <a:stretch>
            <a:fillRect/>
          </a:stretch>
        </p:blipFill>
        <p:spPr>
          <a:xfrm>
            <a:off x="9068272" y="1570091"/>
            <a:ext cx="1504286" cy="2124698"/>
          </a:xfrm>
          <a:prstGeom prst="rect">
            <a:avLst/>
          </a:prstGeom>
        </p:spPr>
      </p:pic>
      <p:pic>
        <p:nvPicPr>
          <p:cNvPr id="3076" name="Picture 4" descr="Technical Guidelines for Regional WIGOS Centres on the WIGOS Data Quality Monitoring System">
            <a:extLst>
              <a:ext uri="{FF2B5EF4-FFF2-40B4-BE49-F238E27FC236}">
                <a16:creationId xmlns:a16="http://schemas.microsoft.com/office/drawing/2014/main" id="{ED880EEF-E8F9-444D-9B79-851B9062807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8272" y="4043651"/>
            <a:ext cx="1504286" cy="2124698"/>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a:extLst>
              <a:ext uri="{FF2B5EF4-FFF2-40B4-BE49-F238E27FC236}">
                <a16:creationId xmlns:a16="http://schemas.microsoft.com/office/drawing/2014/main" id="{6CB0424F-264B-49A0-9605-FF325D029044}"/>
              </a:ext>
            </a:extLst>
          </p:cNvPr>
          <p:cNvSpPr/>
          <p:nvPr/>
        </p:nvSpPr>
        <p:spPr>
          <a:xfrm>
            <a:off x="7356296" y="3722136"/>
            <a:ext cx="1504286" cy="2827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tx1"/>
                </a:solidFill>
              </a:rPr>
              <a:t>WMO-</a:t>
            </a:r>
            <a:r>
              <a:rPr lang="de-DE" sz="1600" dirty="0" err="1">
                <a:solidFill>
                  <a:schemeClr val="tx1"/>
                </a:solidFill>
              </a:rPr>
              <a:t>No</a:t>
            </a:r>
            <a:r>
              <a:rPr lang="de-DE" sz="1600" dirty="0">
                <a:solidFill>
                  <a:schemeClr val="tx1"/>
                </a:solidFill>
              </a:rPr>
              <a:t>. 49</a:t>
            </a:r>
          </a:p>
        </p:txBody>
      </p:sp>
      <p:sp>
        <p:nvSpPr>
          <p:cNvPr id="10" name="Rechteck 9">
            <a:extLst>
              <a:ext uri="{FF2B5EF4-FFF2-40B4-BE49-F238E27FC236}">
                <a16:creationId xmlns:a16="http://schemas.microsoft.com/office/drawing/2014/main" id="{EBF7BDAA-7E00-4A2D-B511-10FD37C3A8E6}"/>
              </a:ext>
            </a:extLst>
          </p:cNvPr>
          <p:cNvSpPr/>
          <p:nvPr/>
        </p:nvSpPr>
        <p:spPr>
          <a:xfrm>
            <a:off x="9068272" y="3722135"/>
            <a:ext cx="1504286" cy="2827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tx1"/>
                </a:solidFill>
              </a:rPr>
              <a:t>WMO-</a:t>
            </a:r>
            <a:r>
              <a:rPr lang="de-DE" sz="1600" dirty="0" err="1">
                <a:solidFill>
                  <a:schemeClr val="tx1"/>
                </a:solidFill>
              </a:rPr>
              <a:t>No</a:t>
            </a:r>
            <a:r>
              <a:rPr lang="de-DE" sz="1600" dirty="0">
                <a:solidFill>
                  <a:schemeClr val="tx1"/>
                </a:solidFill>
              </a:rPr>
              <a:t>. 1160</a:t>
            </a:r>
          </a:p>
        </p:txBody>
      </p:sp>
      <p:sp>
        <p:nvSpPr>
          <p:cNvPr id="11" name="Rechteck 10">
            <a:extLst>
              <a:ext uri="{FF2B5EF4-FFF2-40B4-BE49-F238E27FC236}">
                <a16:creationId xmlns:a16="http://schemas.microsoft.com/office/drawing/2014/main" id="{5156FDE0-6F1D-4753-B048-92DCDEEB1AAB}"/>
              </a:ext>
            </a:extLst>
          </p:cNvPr>
          <p:cNvSpPr/>
          <p:nvPr/>
        </p:nvSpPr>
        <p:spPr>
          <a:xfrm>
            <a:off x="7356296" y="6194330"/>
            <a:ext cx="1504286" cy="2827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tx1"/>
                </a:solidFill>
              </a:rPr>
              <a:t>WMO-</a:t>
            </a:r>
            <a:r>
              <a:rPr lang="de-DE" sz="1600" dirty="0" err="1">
                <a:solidFill>
                  <a:schemeClr val="tx1"/>
                </a:solidFill>
              </a:rPr>
              <a:t>No</a:t>
            </a:r>
            <a:r>
              <a:rPr lang="de-DE" sz="1600" dirty="0">
                <a:solidFill>
                  <a:schemeClr val="tx1"/>
                </a:solidFill>
              </a:rPr>
              <a:t>. 1165</a:t>
            </a:r>
          </a:p>
        </p:txBody>
      </p:sp>
      <p:sp>
        <p:nvSpPr>
          <p:cNvPr id="12" name="Rechteck 11">
            <a:extLst>
              <a:ext uri="{FF2B5EF4-FFF2-40B4-BE49-F238E27FC236}">
                <a16:creationId xmlns:a16="http://schemas.microsoft.com/office/drawing/2014/main" id="{81CC111A-A691-4230-A53D-237312909777}"/>
              </a:ext>
            </a:extLst>
          </p:cNvPr>
          <p:cNvSpPr/>
          <p:nvPr/>
        </p:nvSpPr>
        <p:spPr>
          <a:xfrm>
            <a:off x="9068272" y="6194329"/>
            <a:ext cx="1504286" cy="282759"/>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1600" dirty="0">
                <a:solidFill>
                  <a:schemeClr val="tx1"/>
                </a:solidFill>
              </a:rPr>
              <a:t>WMO-</a:t>
            </a:r>
            <a:r>
              <a:rPr lang="de-DE" sz="1600" dirty="0" err="1">
                <a:solidFill>
                  <a:schemeClr val="tx1"/>
                </a:solidFill>
              </a:rPr>
              <a:t>No</a:t>
            </a:r>
            <a:r>
              <a:rPr lang="de-DE" sz="1600" dirty="0">
                <a:solidFill>
                  <a:schemeClr val="tx1"/>
                </a:solidFill>
              </a:rPr>
              <a:t>. 1224</a:t>
            </a:r>
          </a:p>
        </p:txBody>
      </p:sp>
      <p:sp>
        <p:nvSpPr>
          <p:cNvPr id="7" name="Rechteck 6">
            <a:extLst>
              <a:ext uri="{FF2B5EF4-FFF2-40B4-BE49-F238E27FC236}">
                <a16:creationId xmlns:a16="http://schemas.microsoft.com/office/drawing/2014/main" id="{34795884-80A9-498F-B2A9-D2CD27A4E37E}"/>
              </a:ext>
            </a:extLst>
          </p:cNvPr>
          <p:cNvSpPr/>
          <p:nvPr/>
        </p:nvSpPr>
        <p:spPr>
          <a:xfrm>
            <a:off x="7188487" y="1311443"/>
            <a:ext cx="4393913" cy="5271920"/>
          </a:xfrm>
          <a:prstGeom prst="rect">
            <a:avLst/>
          </a:prstGeom>
          <a:noFill/>
          <a:ln w="57150">
            <a:solidFill>
              <a:schemeClr val="accent2"/>
            </a:solidFill>
          </a:ln>
          <a:effectLst/>
        </p:spPr>
        <p:style>
          <a:lnRef idx="1">
            <a:schemeClr val="accent1"/>
          </a:lnRef>
          <a:fillRef idx="3">
            <a:schemeClr val="accent1"/>
          </a:fillRef>
          <a:effectRef idx="2">
            <a:schemeClr val="accent1"/>
          </a:effectRef>
          <a:fontRef idx="minor">
            <a:schemeClr val="lt1"/>
          </a:fontRef>
        </p:style>
        <p:txBody>
          <a:bodyPr vert="vert" rtlCol="0" anchor="t"/>
          <a:lstStyle/>
          <a:p>
            <a:pPr algn="ctr"/>
            <a:r>
              <a:rPr lang="de-DE" sz="2800" dirty="0">
                <a:solidFill>
                  <a:schemeClr val="tx1"/>
                </a:solidFill>
              </a:rPr>
              <a:t>WMO </a:t>
            </a:r>
            <a:r>
              <a:rPr lang="de-DE" sz="2800" dirty="0" err="1">
                <a:solidFill>
                  <a:schemeClr val="tx1"/>
                </a:solidFill>
              </a:rPr>
              <a:t>Regulations</a:t>
            </a:r>
            <a:r>
              <a:rPr lang="de-DE" sz="2800" dirty="0">
                <a:solidFill>
                  <a:schemeClr val="tx1"/>
                </a:solidFill>
              </a:rPr>
              <a:t> and Guidelines</a:t>
            </a:r>
          </a:p>
        </p:txBody>
      </p:sp>
      <p:sp>
        <p:nvSpPr>
          <p:cNvPr id="13" name="Pfeil: gestreift nach rechts 12">
            <a:extLst>
              <a:ext uri="{FF2B5EF4-FFF2-40B4-BE49-F238E27FC236}">
                <a16:creationId xmlns:a16="http://schemas.microsoft.com/office/drawing/2014/main" id="{A1E3F5DD-F16A-44DE-A864-F44974182FD8}"/>
              </a:ext>
            </a:extLst>
          </p:cNvPr>
          <p:cNvSpPr/>
          <p:nvPr/>
        </p:nvSpPr>
        <p:spPr>
          <a:xfrm>
            <a:off x="3312189" y="3910263"/>
            <a:ext cx="3668608" cy="673769"/>
          </a:xfrm>
          <a:prstGeom prst="stripedRightArrow">
            <a:avLst>
              <a:gd name="adj1" fmla="val 43750"/>
              <a:gd name="adj2" fmla="val 89062"/>
            </a:avLst>
          </a:prstGeom>
          <a:solidFill>
            <a:srgbClr val="FF7C80"/>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03207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EE602-97EB-43F0-BF20-1FF4AFBBAD11}"/>
              </a:ext>
            </a:extLst>
          </p:cNvPr>
          <p:cNvSpPr>
            <a:spLocks noGrp="1"/>
          </p:cNvSpPr>
          <p:nvPr>
            <p:ph type="title"/>
          </p:nvPr>
        </p:nvSpPr>
        <p:spPr/>
        <p:txBody>
          <a:bodyPr>
            <a:normAutofit/>
          </a:bodyPr>
          <a:lstStyle/>
          <a:p>
            <a:r>
              <a:rPr lang="de-DE" dirty="0"/>
              <a:t>General </a:t>
            </a:r>
            <a:r>
              <a:rPr lang="de-DE" dirty="0" err="1"/>
              <a:t>remarks</a:t>
            </a:r>
            <a:endParaRPr lang="de-DE" dirty="0"/>
          </a:p>
        </p:txBody>
      </p:sp>
      <p:sp>
        <p:nvSpPr>
          <p:cNvPr id="3" name="Inhaltsplatzhalter 2">
            <a:extLst>
              <a:ext uri="{FF2B5EF4-FFF2-40B4-BE49-F238E27FC236}">
                <a16:creationId xmlns:a16="http://schemas.microsoft.com/office/drawing/2014/main" id="{71760EB2-984F-4D58-823D-907DCC019417}"/>
              </a:ext>
            </a:extLst>
          </p:cNvPr>
          <p:cNvSpPr>
            <a:spLocks noGrp="1"/>
          </p:cNvSpPr>
          <p:nvPr>
            <p:ph idx="1"/>
          </p:nvPr>
        </p:nvSpPr>
        <p:spPr/>
        <p:txBody>
          <a:bodyPr>
            <a:normAutofit fontScale="85000" lnSpcReduction="20000"/>
          </a:bodyPr>
          <a:lstStyle/>
          <a:p>
            <a:pPr marL="514350" indent="-514350">
              <a:buFont typeface="+mj-lt"/>
              <a:buAutoNum type="arabicPeriod"/>
            </a:pPr>
            <a:r>
              <a:rPr lang="en-US" dirty="0"/>
              <a:t>There will be 2 identical sessions:</a:t>
            </a:r>
          </a:p>
          <a:p>
            <a:pPr lvl="2"/>
            <a:r>
              <a:rPr lang="en-US" sz="3100" dirty="0"/>
              <a:t>02 April (06:30 - 07:30 UTC) - Eastern Hemisphere</a:t>
            </a:r>
          </a:p>
          <a:p>
            <a:pPr lvl="2"/>
            <a:r>
              <a:rPr lang="en-US" sz="3100" dirty="0"/>
              <a:t>02 April (14:30 - 15:30 UTC) - Western Hemisphere</a:t>
            </a:r>
          </a:p>
          <a:p>
            <a:pPr marL="514350" indent="-514350">
              <a:buFont typeface="+mj-lt"/>
              <a:buAutoNum type="arabicPeriod"/>
            </a:pPr>
            <a:r>
              <a:rPr lang="en-US" dirty="0"/>
              <a:t>The sessions will be recorded, and the recordings will be available on the INFCOM-3 website.</a:t>
            </a:r>
          </a:p>
          <a:p>
            <a:pPr marL="514350" indent="-514350">
              <a:buFont typeface="+mj-lt"/>
              <a:buAutoNum type="arabicPeriod"/>
            </a:pPr>
            <a:r>
              <a:rPr lang="en-US" dirty="0"/>
              <a:t>Second part of the session will be dedicated to your questions, please:</a:t>
            </a:r>
          </a:p>
          <a:p>
            <a:pPr lvl="2">
              <a:buFont typeface="Symbol" panose="05050102010706020507" pitchFamily="18" charset="2"/>
              <a:buChar char="-"/>
            </a:pPr>
            <a:r>
              <a:rPr lang="en-US" dirty="0"/>
              <a:t>raise your hand,</a:t>
            </a:r>
          </a:p>
          <a:p>
            <a:pPr lvl="2">
              <a:buFont typeface="Symbol" panose="05050102010706020507" pitchFamily="18" charset="2"/>
              <a:buChar char="-"/>
            </a:pPr>
            <a:r>
              <a:rPr lang="en-US" dirty="0"/>
              <a:t>use the chat, or</a:t>
            </a:r>
          </a:p>
          <a:p>
            <a:pPr lvl="2">
              <a:buFont typeface="Symbol" panose="05050102010706020507" pitchFamily="18" charset="2"/>
              <a:buChar char="-"/>
            </a:pPr>
            <a:r>
              <a:rPr lang="en-US" dirty="0"/>
              <a:t>send an email (in any WMO language) to: </a:t>
            </a:r>
            <a:r>
              <a:rPr lang="en-US" dirty="0">
                <a:hlinkClick r:id="rId2"/>
              </a:rPr>
              <a:t>lfnunes@wmo.int</a:t>
            </a:r>
            <a:r>
              <a:rPr lang="en-US" dirty="0"/>
              <a:t>.</a:t>
            </a:r>
          </a:p>
          <a:p>
            <a:pPr marL="514350" indent="-514350">
              <a:buFont typeface="+mj-lt"/>
              <a:buAutoNum type="arabicPeriod"/>
            </a:pPr>
            <a:r>
              <a:rPr lang="en-US" dirty="0"/>
              <a:t>The working language is English, but we may try to address the questions in Spanish or French.</a:t>
            </a:r>
          </a:p>
          <a:p>
            <a:pPr marL="514350" indent="-514350">
              <a:buFont typeface="+mj-lt"/>
              <a:buAutoNum type="arabicPeriod"/>
            </a:pPr>
            <a:r>
              <a:rPr lang="en-US" dirty="0"/>
              <a:t>INFCOM-3 documents: </a:t>
            </a:r>
            <a:r>
              <a:rPr lang="en-US" dirty="0">
                <a:hlinkClick r:id="rId3"/>
              </a:rPr>
              <a:t>INFCOM-3 -Session Information (wmo.int)</a:t>
            </a:r>
            <a:endParaRPr lang="en-US" dirty="0"/>
          </a:p>
          <a:p>
            <a:endParaRPr lang="de-DE" dirty="0"/>
          </a:p>
        </p:txBody>
      </p:sp>
      <p:pic>
        <p:nvPicPr>
          <p:cNvPr id="4" name="Grafik 3">
            <a:extLst>
              <a:ext uri="{FF2B5EF4-FFF2-40B4-BE49-F238E27FC236}">
                <a16:creationId xmlns:a16="http://schemas.microsoft.com/office/drawing/2014/main" id="{E68CEE48-1DE4-49CE-8156-2CEEEB98DFA9}"/>
              </a:ext>
            </a:extLst>
          </p:cNvPr>
          <p:cNvPicPr>
            <a:picLocks noChangeAspect="1"/>
          </p:cNvPicPr>
          <p:nvPr/>
        </p:nvPicPr>
        <p:blipFill>
          <a:blip r:embed="rId4"/>
          <a:stretch>
            <a:fillRect/>
          </a:stretch>
        </p:blipFill>
        <p:spPr>
          <a:xfrm>
            <a:off x="4960706" y="3963356"/>
            <a:ext cx="6400800" cy="533400"/>
          </a:xfrm>
          <a:prstGeom prst="rect">
            <a:avLst/>
          </a:prstGeom>
        </p:spPr>
      </p:pic>
    </p:spTree>
    <p:extLst>
      <p:ext uri="{BB962C8B-B14F-4D97-AF65-F5344CB8AC3E}">
        <p14:creationId xmlns:p14="http://schemas.microsoft.com/office/powerpoint/2010/main" val="13088789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78368F-7C79-4108-9525-FE4CDE178392}"/>
              </a:ext>
            </a:extLst>
          </p:cNvPr>
          <p:cNvSpPr>
            <a:spLocks noGrp="1"/>
          </p:cNvSpPr>
          <p:nvPr>
            <p:ph type="title"/>
          </p:nvPr>
        </p:nvSpPr>
        <p:spPr/>
        <p:txBody>
          <a:bodyPr/>
          <a:lstStyle/>
          <a:p>
            <a:r>
              <a:rPr lang="de-DE" dirty="0"/>
              <a:t>Audit </a:t>
            </a:r>
            <a:r>
              <a:rPr lang="de-DE" dirty="0" err="1"/>
              <a:t>Objectives</a:t>
            </a:r>
            <a:endParaRPr lang="de-DE" dirty="0"/>
          </a:p>
        </p:txBody>
      </p:sp>
      <p:sp>
        <p:nvSpPr>
          <p:cNvPr id="3" name="Inhaltsplatzhalter 2">
            <a:extLst>
              <a:ext uri="{FF2B5EF4-FFF2-40B4-BE49-F238E27FC236}">
                <a16:creationId xmlns:a16="http://schemas.microsoft.com/office/drawing/2014/main" id="{7D6C54EF-C785-459B-B494-3837AF77AA25}"/>
              </a:ext>
            </a:extLst>
          </p:cNvPr>
          <p:cNvSpPr>
            <a:spLocks noGrp="1"/>
          </p:cNvSpPr>
          <p:nvPr>
            <p:ph idx="1"/>
          </p:nvPr>
        </p:nvSpPr>
        <p:spPr>
          <a:xfrm>
            <a:off x="609601" y="1600201"/>
            <a:ext cx="7932820" cy="4525963"/>
          </a:xfrm>
        </p:spPr>
        <p:txBody>
          <a:bodyPr>
            <a:normAutofit fontScale="85000" lnSpcReduction="10000"/>
          </a:bodyPr>
          <a:lstStyle/>
          <a:p>
            <a:r>
              <a:rPr lang="en-US" dirty="0"/>
              <a:t>Assess compliance with </a:t>
            </a:r>
          </a:p>
          <a:p>
            <a:pPr lvl="1"/>
            <a:r>
              <a:rPr lang="en-US" dirty="0"/>
              <a:t>the RWC </a:t>
            </a:r>
            <a:r>
              <a:rPr lang="en-US" dirty="0" err="1"/>
              <a:t>ToRs</a:t>
            </a:r>
            <a:r>
              <a:rPr lang="en-US" dirty="0"/>
              <a:t> </a:t>
            </a:r>
          </a:p>
          <a:p>
            <a:pPr lvl="1"/>
            <a:r>
              <a:rPr lang="en-US" dirty="0"/>
              <a:t>the implementation options and resourcing </a:t>
            </a:r>
          </a:p>
          <a:p>
            <a:pPr lvl="1"/>
            <a:r>
              <a:rPr lang="en-US" dirty="0"/>
              <a:t>the principles and objectives of the corresponding RWC implementation stages</a:t>
            </a:r>
          </a:p>
          <a:p>
            <a:r>
              <a:rPr lang="en-US" dirty="0"/>
              <a:t>Determine conformity of the organization’s Quality Management System</a:t>
            </a:r>
          </a:p>
          <a:p>
            <a:r>
              <a:rPr lang="en-US" dirty="0"/>
              <a:t>Assess the resilience of Centre based funding and organizational commitment, resource commitment, and long-term planning.</a:t>
            </a:r>
          </a:p>
          <a:p>
            <a:r>
              <a:rPr lang="en-US" dirty="0"/>
              <a:t>Assess the monthly quality performance reports</a:t>
            </a:r>
          </a:p>
        </p:txBody>
      </p:sp>
      <p:pic>
        <p:nvPicPr>
          <p:cNvPr id="4" name="Picture 2" descr="Guide to the WMO Integrated Global Observing System">
            <a:extLst>
              <a:ext uri="{FF2B5EF4-FFF2-40B4-BE49-F238E27FC236}">
                <a16:creationId xmlns:a16="http://schemas.microsoft.com/office/drawing/2014/main" id="{25C633DB-65EC-439B-8669-782A10764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7922" y="1489364"/>
            <a:ext cx="2724477" cy="3848132"/>
          </a:xfrm>
          <a:prstGeom prst="rect">
            <a:avLst/>
          </a:prstGeom>
          <a:noFill/>
          <a:extLst>
            <a:ext uri="{909E8E84-426E-40DD-AFC4-6F175D3DCCD1}">
              <a14:hiddenFill xmlns:a14="http://schemas.microsoft.com/office/drawing/2010/main">
                <a:solidFill>
                  <a:srgbClr val="FFFFFF"/>
                </a:solidFill>
              </a14:hiddenFill>
            </a:ext>
          </a:extLst>
        </p:spPr>
      </p:pic>
      <p:sp>
        <p:nvSpPr>
          <p:cNvPr id="5" name="Rechteck 4">
            <a:extLst>
              <a:ext uri="{FF2B5EF4-FFF2-40B4-BE49-F238E27FC236}">
                <a16:creationId xmlns:a16="http://schemas.microsoft.com/office/drawing/2014/main" id="{83AA27C2-01D8-4D23-BEDD-99547D0199EE}"/>
              </a:ext>
            </a:extLst>
          </p:cNvPr>
          <p:cNvSpPr/>
          <p:nvPr/>
        </p:nvSpPr>
        <p:spPr>
          <a:xfrm>
            <a:off x="8857922" y="5404233"/>
            <a:ext cx="2724476" cy="721931"/>
          </a:xfrm>
          <a:prstGeom prst="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2400" dirty="0">
                <a:solidFill>
                  <a:schemeClr val="tx1"/>
                </a:solidFill>
              </a:rPr>
              <a:t>Guide </a:t>
            </a:r>
            <a:r>
              <a:rPr lang="de-DE" sz="2400" dirty="0" err="1">
                <a:solidFill>
                  <a:schemeClr val="tx1"/>
                </a:solidFill>
              </a:rPr>
              <a:t>to</a:t>
            </a:r>
            <a:r>
              <a:rPr lang="de-DE" sz="2400" dirty="0">
                <a:solidFill>
                  <a:schemeClr val="tx1"/>
                </a:solidFill>
              </a:rPr>
              <a:t> WIGOS</a:t>
            </a:r>
          </a:p>
          <a:p>
            <a:pPr algn="ctr"/>
            <a:r>
              <a:rPr lang="de-DE" sz="2400" dirty="0">
                <a:solidFill>
                  <a:schemeClr val="tx1"/>
                </a:solidFill>
              </a:rPr>
              <a:t>Chapter 8.3 - 8.6</a:t>
            </a:r>
          </a:p>
        </p:txBody>
      </p:sp>
    </p:spTree>
    <p:extLst>
      <p:ext uri="{BB962C8B-B14F-4D97-AF65-F5344CB8AC3E}">
        <p14:creationId xmlns:p14="http://schemas.microsoft.com/office/powerpoint/2010/main" val="13554949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7864C6-4D4A-4F47-A64B-5EB08F5DAE00}"/>
              </a:ext>
            </a:extLst>
          </p:cNvPr>
          <p:cNvSpPr>
            <a:spLocks noGrp="1"/>
          </p:cNvSpPr>
          <p:nvPr>
            <p:ph idx="1"/>
          </p:nvPr>
        </p:nvSpPr>
        <p:spPr>
          <a:xfrm>
            <a:off x="609600" y="1600201"/>
            <a:ext cx="9140575" cy="4831421"/>
          </a:xfrm>
        </p:spPr>
        <p:txBody>
          <a:bodyPr>
            <a:normAutofit fontScale="92500" lnSpcReduction="10000"/>
          </a:bodyPr>
          <a:lstStyle/>
          <a:p>
            <a:pPr>
              <a:buFont typeface="Arial" panose="020B0604020202020204" pitchFamily="34" charset="0"/>
              <a:buChar char="•"/>
            </a:pPr>
            <a:r>
              <a:rPr lang="en-US" sz="2400" dirty="0"/>
              <a:t>INFCOM MG tentatively endorsed the RWC audit process in Nov 2023</a:t>
            </a:r>
          </a:p>
          <a:p>
            <a:pPr>
              <a:buFont typeface="Arial" panose="020B0604020202020204" pitchFamily="34" charset="0"/>
              <a:buChar char="•"/>
            </a:pPr>
            <a:r>
              <a:rPr lang="en-US" sz="2400" b="1" dirty="0"/>
              <a:t>18-20 Dec 2023 a test audit for RWC Argentina </a:t>
            </a:r>
            <a:r>
              <a:rPr lang="en-US" sz="2400" dirty="0"/>
              <a:t>was conducted with the purpose to test the RWC Audit </a:t>
            </a:r>
            <a:r>
              <a:rPr lang="en-US" sz="2400" dirty="0" err="1"/>
              <a:t>Programme</a:t>
            </a:r>
            <a:r>
              <a:rPr lang="en-US" sz="2400" dirty="0"/>
              <a:t> and its feasibility</a:t>
            </a:r>
          </a:p>
          <a:p>
            <a:pPr>
              <a:buFont typeface="Arial" panose="020B0604020202020204" pitchFamily="34" charset="0"/>
              <a:buChar char="•"/>
            </a:pPr>
            <a:r>
              <a:rPr lang="en-US" sz="2400" b="1" dirty="0"/>
              <a:t>Pilot audit for RWC Argentina was conducted 09-11 Jan 2024</a:t>
            </a:r>
          </a:p>
          <a:p>
            <a:pPr>
              <a:buFont typeface="Arial" panose="020B0604020202020204" pitchFamily="34" charset="0"/>
              <a:buChar char="•"/>
            </a:pPr>
            <a:r>
              <a:rPr lang="en-US" sz="2400" dirty="0"/>
              <a:t>During the pilot audit in January 2024 the auditors only briefly touched on questions related to the QMS</a:t>
            </a:r>
          </a:p>
          <a:p>
            <a:pPr>
              <a:buFont typeface="Arial" panose="020B0604020202020204" pitchFamily="34" charset="0"/>
              <a:buChar char="•"/>
            </a:pPr>
            <a:r>
              <a:rPr lang="en-US" sz="2400" dirty="0"/>
              <a:t>The audit for RWC Argentina was successful </a:t>
            </a:r>
            <a:r>
              <a:rPr lang="en-US" sz="2400" dirty="0">
                <a:sym typeface="Wingdings" panose="05000000000000000000" pitchFamily="2" charset="2"/>
              </a:rPr>
              <a:t></a:t>
            </a:r>
            <a:endParaRPr lang="en-US" sz="2400" dirty="0"/>
          </a:p>
          <a:p>
            <a:pPr>
              <a:buFont typeface="Arial" panose="020B0604020202020204" pitchFamily="34" charset="0"/>
              <a:buChar char="•"/>
            </a:pPr>
            <a:r>
              <a:rPr lang="en-US" sz="2400" dirty="0"/>
              <a:t>Lessons learned from the audit and an estimate related to the required resources to prepare the RWC Audit </a:t>
            </a:r>
            <a:r>
              <a:rPr lang="en-US" sz="2400" dirty="0" err="1"/>
              <a:t>Programme</a:t>
            </a:r>
            <a:r>
              <a:rPr lang="en-US" sz="2400" dirty="0"/>
              <a:t> and to conduct the RWC audits have been summarized for further consideration by INFCOM, SC-ON and SC-IMT.</a:t>
            </a:r>
          </a:p>
          <a:p>
            <a:pPr marL="0" indent="0">
              <a:buNone/>
            </a:pPr>
            <a:endParaRPr lang="en-US" sz="2400" dirty="0"/>
          </a:p>
          <a:p>
            <a:pPr marL="0" indent="0">
              <a:buNone/>
            </a:pPr>
            <a:r>
              <a:rPr lang="en-US" sz="2400" dirty="0"/>
              <a:t>See INFCOM-3 INF document for more details: </a:t>
            </a:r>
            <a:br>
              <a:rPr lang="en-US" sz="2400" dirty="0"/>
            </a:br>
            <a:r>
              <a:rPr lang="en-US" sz="2400" dirty="0">
                <a:hlinkClick r:id="rId2"/>
              </a:rPr>
              <a:t>INF. 8.5(4) Report of Regional WIGOS Centre Pilot Audit</a:t>
            </a:r>
            <a:endParaRPr lang="en-US" sz="2400" dirty="0"/>
          </a:p>
        </p:txBody>
      </p:sp>
      <p:sp>
        <p:nvSpPr>
          <p:cNvPr id="5" name="Title 4">
            <a:extLst>
              <a:ext uri="{FF2B5EF4-FFF2-40B4-BE49-F238E27FC236}">
                <a16:creationId xmlns:a16="http://schemas.microsoft.com/office/drawing/2014/main" id="{D91CC221-E55F-713B-02D4-C3A5A1700F89}"/>
              </a:ext>
            </a:extLst>
          </p:cNvPr>
          <p:cNvSpPr>
            <a:spLocks noGrp="1"/>
          </p:cNvSpPr>
          <p:nvPr>
            <p:ph type="title"/>
          </p:nvPr>
        </p:nvSpPr>
        <p:spPr/>
        <p:txBody>
          <a:bodyPr>
            <a:normAutofit/>
          </a:bodyPr>
          <a:lstStyle/>
          <a:p>
            <a:r>
              <a:rPr lang="de-DE" dirty="0"/>
              <a:t>	Test/Pilot </a:t>
            </a:r>
            <a:r>
              <a:rPr lang="de-DE" dirty="0" err="1"/>
              <a:t>audit</a:t>
            </a:r>
            <a:r>
              <a:rPr lang="de-DE" dirty="0"/>
              <a:t> RWC Argentina</a:t>
            </a:r>
            <a:endParaRPr lang="en-CH" dirty="0"/>
          </a:p>
        </p:txBody>
      </p:sp>
      <p:pic>
        <p:nvPicPr>
          <p:cNvPr id="8" name="Grafik 7">
            <a:extLst>
              <a:ext uri="{FF2B5EF4-FFF2-40B4-BE49-F238E27FC236}">
                <a16:creationId xmlns:a16="http://schemas.microsoft.com/office/drawing/2014/main" id="{0B64BEF5-7D1D-4046-855A-92FE4735EA00}"/>
              </a:ext>
            </a:extLst>
          </p:cNvPr>
          <p:cNvPicPr>
            <a:picLocks noChangeAspect="1"/>
          </p:cNvPicPr>
          <p:nvPr/>
        </p:nvPicPr>
        <p:blipFill>
          <a:blip r:embed="rId3"/>
          <a:stretch>
            <a:fillRect/>
          </a:stretch>
        </p:blipFill>
        <p:spPr>
          <a:xfrm>
            <a:off x="9845831" y="1600201"/>
            <a:ext cx="2047875" cy="2047875"/>
          </a:xfrm>
          <a:prstGeom prst="rect">
            <a:avLst/>
          </a:prstGeom>
          <a:effectLst>
            <a:outerShdw blurRad="50800" dist="38100" dir="2700000" algn="tl" rotWithShape="0">
              <a:prstClr val="black">
                <a:alpha val="40000"/>
              </a:prstClr>
            </a:outerShdw>
          </a:effectLst>
        </p:spPr>
      </p:pic>
      <p:pic>
        <p:nvPicPr>
          <p:cNvPr id="2" name="Grafik 1">
            <a:extLst>
              <a:ext uri="{FF2B5EF4-FFF2-40B4-BE49-F238E27FC236}">
                <a16:creationId xmlns:a16="http://schemas.microsoft.com/office/drawing/2014/main" id="{3D0BE2C1-8EE7-48A5-A26E-5FCD839FA41A}"/>
              </a:ext>
            </a:extLst>
          </p:cNvPr>
          <p:cNvPicPr>
            <a:picLocks noChangeAspect="1"/>
          </p:cNvPicPr>
          <p:nvPr/>
        </p:nvPicPr>
        <p:blipFill>
          <a:blip r:embed="rId4"/>
          <a:stretch>
            <a:fillRect/>
          </a:stretch>
        </p:blipFill>
        <p:spPr>
          <a:xfrm>
            <a:off x="10008336" y="4336441"/>
            <a:ext cx="1722864" cy="224692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144478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7864C6-4D4A-4F47-A64B-5EB08F5DAE00}"/>
              </a:ext>
            </a:extLst>
          </p:cNvPr>
          <p:cNvSpPr>
            <a:spLocks noGrp="1"/>
          </p:cNvSpPr>
          <p:nvPr>
            <p:ph idx="1"/>
          </p:nvPr>
        </p:nvSpPr>
        <p:spPr>
          <a:xfrm>
            <a:off x="335279" y="1277167"/>
            <a:ext cx="5760720" cy="4052822"/>
          </a:xfrm>
          <a:ln>
            <a:solidFill>
              <a:schemeClr val="tx2"/>
            </a:solidFill>
          </a:ln>
        </p:spPr>
        <p:txBody>
          <a:bodyPr>
            <a:noAutofit/>
          </a:bodyPr>
          <a:lstStyle/>
          <a:p>
            <a:pPr>
              <a:buFont typeface="Arial" panose="020B0604020202020204" pitchFamily="34" charset="0"/>
              <a:buChar char="•"/>
            </a:pPr>
            <a:r>
              <a:rPr lang="en-US" sz="2000" dirty="0"/>
              <a:t>Endorsement of the audit </a:t>
            </a:r>
            <a:r>
              <a:rPr lang="en-US" sz="2000" dirty="0" err="1"/>
              <a:t>programme</a:t>
            </a:r>
            <a:r>
              <a:rPr lang="en-US" sz="2000" dirty="0"/>
              <a:t> is essential. </a:t>
            </a:r>
          </a:p>
          <a:p>
            <a:pPr>
              <a:buFont typeface="Arial" panose="020B0604020202020204" pitchFamily="34" charset="0"/>
              <a:buChar char="•"/>
            </a:pPr>
            <a:r>
              <a:rPr lang="en-US" sz="2000" dirty="0"/>
              <a:t>The audit process outlined in the Technical Regulations (WMO-No. 49) can be executed.</a:t>
            </a:r>
          </a:p>
          <a:p>
            <a:pPr>
              <a:buFont typeface="Arial" panose="020B0604020202020204" pitchFamily="34" charset="0"/>
              <a:buChar char="•"/>
            </a:pPr>
            <a:r>
              <a:rPr lang="en-US" sz="2000" dirty="0"/>
              <a:t>Advance planning of the remote audit is required.</a:t>
            </a:r>
          </a:p>
          <a:p>
            <a:pPr>
              <a:buFont typeface="Arial" panose="020B0604020202020204" pitchFamily="34" charset="0"/>
              <a:buChar char="•"/>
            </a:pPr>
            <a:r>
              <a:rPr lang="en-US" sz="2000" dirty="0"/>
              <a:t>Although communication issues have been seen as one of the significant challenges, technical issues and language barriers could be solved / reduced.</a:t>
            </a:r>
          </a:p>
          <a:p>
            <a:pPr>
              <a:buFont typeface="Arial" panose="020B0604020202020204" pitchFamily="34" charset="0"/>
              <a:buChar char="•"/>
            </a:pPr>
            <a:r>
              <a:rPr lang="en-US" sz="2000" dirty="0"/>
              <a:t>Audit competency of Lead Auditors and Subject Matter Experts (SMEs) for RWC is essential to successfully conduct the audit</a:t>
            </a:r>
            <a:br>
              <a:rPr lang="en-US" sz="2000" dirty="0"/>
            </a:br>
            <a:r>
              <a:rPr lang="en-US" sz="2000" dirty="0"/>
              <a:t>→ requires training for future auditors and SMEs.</a:t>
            </a:r>
          </a:p>
          <a:p>
            <a:pPr marL="0" indent="0">
              <a:buNone/>
            </a:pPr>
            <a:endParaRPr lang="en-US" sz="2000" dirty="0"/>
          </a:p>
          <a:p>
            <a:pPr marL="0" indent="0">
              <a:buNone/>
            </a:pPr>
            <a:endParaRPr lang="en-US" sz="2000" dirty="0"/>
          </a:p>
        </p:txBody>
      </p:sp>
      <p:sp>
        <p:nvSpPr>
          <p:cNvPr id="5" name="Title 4">
            <a:extLst>
              <a:ext uri="{FF2B5EF4-FFF2-40B4-BE49-F238E27FC236}">
                <a16:creationId xmlns:a16="http://schemas.microsoft.com/office/drawing/2014/main" id="{D91CC221-E55F-713B-02D4-C3A5A1700F89}"/>
              </a:ext>
            </a:extLst>
          </p:cNvPr>
          <p:cNvSpPr>
            <a:spLocks noGrp="1"/>
          </p:cNvSpPr>
          <p:nvPr>
            <p:ph type="title"/>
          </p:nvPr>
        </p:nvSpPr>
        <p:spPr/>
        <p:txBody>
          <a:bodyPr>
            <a:normAutofit/>
          </a:bodyPr>
          <a:lstStyle/>
          <a:p>
            <a:r>
              <a:rPr lang="de-DE" dirty="0" err="1"/>
              <a:t>Lessons</a:t>
            </a:r>
            <a:r>
              <a:rPr lang="de-DE" dirty="0"/>
              <a:t> </a:t>
            </a:r>
            <a:r>
              <a:rPr lang="de-DE" dirty="0" err="1"/>
              <a:t>learned</a:t>
            </a:r>
            <a:endParaRPr lang="en-CH" dirty="0"/>
          </a:p>
        </p:txBody>
      </p:sp>
      <p:sp>
        <p:nvSpPr>
          <p:cNvPr id="6" name="Content Placeholder 2">
            <a:extLst>
              <a:ext uri="{FF2B5EF4-FFF2-40B4-BE49-F238E27FC236}">
                <a16:creationId xmlns:a16="http://schemas.microsoft.com/office/drawing/2014/main" id="{03BDCC26-9121-4544-902F-C3B245061154}"/>
              </a:ext>
            </a:extLst>
          </p:cNvPr>
          <p:cNvSpPr txBox="1">
            <a:spLocks/>
          </p:cNvSpPr>
          <p:nvPr/>
        </p:nvSpPr>
        <p:spPr>
          <a:xfrm>
            <a:off x="6304721" y="4375074"/>
            <a:ext cx="5760720" cy="2306889"/>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2000" dirty="0"/>
              <a:t>Resources required to develop and conduct the RWC Audit Argentina have been estimated and can be used as baseline for adapting the pilot audit process to other WMO operational </a:t>
            </a:r>
            <a:r>
              <a:rPr lang="en-US" sz="2000" dirty="0" err="1"/>
              <a:t>centres</a:t>
            </a:r>
            <a:r>
              <a:rPr lang="en-US" sz="2000" dirty="0"/>
              <a:t>.</a:t>
            </a:r>
          </a:p>
          <a:p>
            <a:pPr marL="0" indent="0">
              <a:buNone/>
            </a:pPr>
            <a:r>
              <a:rPr lang="en-US" sz="2000" dirty="0"/>
              <a:t>Efforts for the </a:t>
            </a:r>
            <a:r>
              <a:rPr lang="en-US" sz="2000" b="1" dirty="0"/>
              <a:t>audit realization </a:t>
            </a:r>
            <a:r>
              <a:rPr lang="en-US" sz="2000" dirty="0"/>
              <a:t>of the Lead Auditor and the SMEs will be reoccurring with every audit during the process designating RWCs in operational mode.</a:t>
            </a:r>
          </a:p>
          <a:p>
            <a:pPr marL="0" indent="0">
              <a:buFont typeface="Arial"/>
              <a:buNone/>
            </a:pPr>
            <a:endParaRPr lang="en-US" sz="2000" dirty="0"/>
          </a:p>
        </p:txBody>
      </p:sp>
      <p:grpSp>
        <p:nvGrpSpPr>
          <p:cNvPr id="9" name="Gruppieren 8">
            <a:extLst>
              <a:ext uri="{FF2B5EF4-FFF2-40B4-BE49-F238E27FC236}">
                <a16:creationId xmlns:a16="http://schemas.microsoft.com/office/drawing/2014/main" id="{33582DAD-92E5-4739-B24B-4CC5142A9079}"/>
              </a:ext>
            </a:extLst>
          </p:cNvPr>
          <p:cNvGrpSpPr/>
          <p:nvPr/>
        </p:nvGrpSpPr>
        <p:grpSpPr>
          <a:xfrm>
            <a:off x="6304721" y="1238733"/>
            <a:ext cx="5760720" cy="2988310"/>
            <a:chOff x="6096000" y="1600201"/>
            <a:chExt cx="5760720" cy="2988310"/>
          </a:xfrm>
        </p:grpSpPr>
        <p:pic>
          <p:nvPicPr>
            <p:cNvPr id="4" name="image1.png">
              <a:extLst>
                <a:ext uri="{FF2B5EF4-FFF2-40B4-BE49-F238E27FC236}">
                  <a16:creationId xmlns:a16="http://schemas.microsoft.com/office/drawing/2014/main" id="{2C2C51F5-8804-4533-A822-E5FA58A753D6}"/>
                </a:ext>
              </a:extLst>
            </p:cNvPr>
            <p:cNvPicPr/>
            <p:nvPr/>
          </p:nvPicPr>
          <p:blipFill>
            <a:blip r:embed="rId2"/>
            <a:srcRect/>
            <a:stretch>
              <a:fillRect/>
            </a:stretch>
          </p:blipFill>
          <p:spPr>
            <a:xfrm>
              <a:off x="6096000" y="1600201"/>
              <a:ext cx="5760720" cy="2988310"/>
            </a:xfrm>
            <a:prstGeom prst="rect">
              <a:avLst/>
            </a:prstGeom>
            <a:ln/>
          </p:spPr>
        </p:pic>
        <p:sp>
          <p:nvSpPr>
            <p:cNvPr id="2" name="Rechteck 1">
              <a:extLst>
                <a:ext uri="{FF2B5EF4-FFF2-40B4-BE49-F238E27FC236}">
                  <a16:creationId xmlns:a16="http://schemas.microsoft.com/office/drawing/2014/main" id="{CDF19A2E-2FE9-4E55-AC75-69DB8887B61E}"/>
                </a:ext>
              </a:extLst>
            </p:cNvPr>
            <p:cNvSpPr/>
            <p:nvPr/>
          </p:nvSpPr>
          <p:spPr>
            <a:xfrm>
              <a:off x="9845749" y="3540642"/>
              <a:ext cx="372139" cy="79744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2D247C3F-9BDE-46CB-A18A-5CA93F654B95}"/>
                </a:ext>
              </a:extLst>
            </p:cNvPr>
            <p:cNvSpPr/>
            <p:nvPr/>
          </p:nvSpPr>
          <p:spPr>
            <a:xfrm>
              <a:off x="10571890" y="3540642"/>
              <a:ext cx="372139" cy="797442"/>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 name="Rechteck 7">
              <a:extLst>
                <a:ext uri="{FF2B5EF4-FFF2-40B4-BE49-F238E27FC236}">
                  <a16:creationId xmlns:a16="http://schemas.microsoft.com/office/drawing/2014/main" id="{DAFD2DE0-5072-499E-98CD-DB1C31C94AC1}"/>
                </a:ext>
              </a:extLst>
            </p:cNvPr>
            <p:cNvSpPr/>
            <p:nvPr/>
          </p:nvSpPr>
          <p:spPr>
            <a:xfrm>
              <a:off x="9370828" y="3540642"/>
              <a:ext cx="474921" cy="152817"/>
            </a:xfrm>
            <a:prstGeom prst="rect">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sp>
        <p:nvSpPr>
          <p:cNvPr id="10" name="Rechteck 9">
            <a:extLst>
              <a:ext uri="{FF2B5EF4-FFF2-40B4-BE49-F238E27FC236}">
                <a16:creationId xmlns:a16="http://schemas.microsoft.com/office/drawing/2014/main" id="{E28ED5D1-A3CE-4B0C-81AD-D4C0532B4A38}"/>
              </a:ext>
            </a:extLst>
          </p:cNvPr>
          <p:cNvSpPr/>
          <p:nvPr/>
        </p:nvSpPr>
        <p:spPr>
          <a:xfrm rot="1848326">
            <a:off x="475484" y="2701140"/>
            <a:ext cx="5371489" cy="956067"/>
          </a:xfrm>
          <a:prstGeom prst="rect">
            <a:avLst/>
          </a:prstGeom>
        </p:spPr>
        <p:style>
          <a:lnRef idx="1">
            <a:schemeClr val="accent3"/>
          </a:lnRef>
          <a:fillRef idx="3">
            <a:schemeClr val="accent3"/>
          </a:fillRef>
          <a:effectRef idx="2">
            <a:schemeClr val="accent3"/>
          </a:effectRef>
          <a:fontRef idx="minor">
            <a:schemeClr val="lt1"/>
          </a:fontRef>
        </p:style>
        <p:txBody>
          <a:bodyPr rtlCol="0" anchor="ctr"/>
          <a:lstStyle/>
          <a:p>
            <a:pPr algn="ctr"/>
            <a:r>
              <a:rPr lang="en-US" sz="2400" dirty="0">
                <a:solidFill>
                  <a:schemeClr val="accent3">
                    <a:lumMod val="50000"/>
                  </a:schemeClr>
                </a:solidFill>
              </a:rPr>
              <a:t>Remote audits are feasible and can be used for other future RWC audits</a:t>
            </a:r>
            <a:endParaRPr lang="de-DE" sz="2400" dirty="0">
              <a:solidFill>
                <a:schemeClr val="accent3">
                  <a:lumMod val="50000"/>
                </a:schemeClr>
              </a:solidFill>
            </a:endParaRPr>
          </a:p>
        </p:txBody>
      </p:sp>
      <p:sp>
        <p:nvSpPr>
          <p:cNvPr id="11" name="Rechteck 10">
            <a:extLst>
              <a:ext uri="{FF2B5EF4-FFF2-40B4-BE49-F238E27FC236}">
                <a16:creationId xmlns:a16="http://schemas.microsoft.com/office/drawing/2014/main" id="{DE554C97-DEC5-454C-811E-DF0835FE8F61}"/>
              </a:ext>
            </a:extLst>
          </p:cNvPr>
          <p:cNvSpPr/>
          <p:nvPr/>
        </p:nvSpPr>
        <p:spPr>
          <a:xfrm>
            <a:off x="288771" y="5580833"/>
            <a:ext cx="5760720" cy="1101130"/>
          </a:xfrm>
          <a:prstGeom prst="rect">
            <a:avLst/>
          </a:prstGeom>
          <a:solidFill>
            <a:schemeClr val="bg1"/>
          </a:solidFill>
          <a:ln>
            <a:solidFill>
              <a:schemeClr val="tx2"/>
            </a:solidFill>
          </a:ln>
        </p:spPr>
        <p:txBody>
          <a:bodyPr vert="horz" lIns="91440" tIns="45720" rIns="91440" bIns="45720" rtlCol="0" anchor="ctr">
            <a:noAutofit/>
          </a:bodyPr>
          <a:lstStyle/>
          <a:p>
            <a:pPr defTabSz="457200">
              <a:spcBef>
                <a:spcPct val="20000"/>
              </a:spcBef>
            </a:pPr>
            <a:r>
              <a:rPr lang="en-US" b="1" i="1" u="sng" dirty="0">
                <a:solidFill>
                  <a:schemeClr val="tx1"/>
                </a:solidFill>
              </a:rPr>
              <a:t>Remaining questions:</a:t>
            </a:r>
            <a:r>
              <a:rPr lang="en-US" i="1" dirty="0">
                <a:solidFill>
                  <a:schemeClr val="tx1"/>
                </a:solidFill>
              </a:rPr>
              <a:t> certification process, discrepancies between WMO-No. 1165 and WMO-No.49, future evolvement of the RWC audit process, future RWC audits</a:t>
            </a:r>
          </a:p>
        </p:txBody>
      </p:sp>
    </p:spTree>
    <p:extLst>
      <p:ext uri="{BB962C8B-B14F-4D97-AF65-F5344CB8AC3E}">
        <p14:creationId xmlns:p14="http://schemas.microsoft.com/office/powerpoint/2010/main" val="3971449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3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fltVal val="0"/>
                                          </p:val>
                                        </p:tav>
                                        <p:tav tm="100000">
                                          <p:val>
                                            <p:strVal val="#ppt_w"/>
                                          </p:val>
                                        </p:tav>
                                      </p:tavLst>
                                    </p:anim>
                                    <p:anim calcmode="lin" valueType="num">
                                      <p:cBhvr>
                                        <p:cTn id="22" dur="1000" fill="hold"/>
                                        <p:tgtEl>
                                          <p:spTgt spid="10"/>
                                        </p:tgtEl>
                                        <p:attrNameLst>
                                          <p:attrName>ppt_h</p:attrName>
                                        </p:attrNameLst>
                                      </p:cBhvr>
                                      <p:tavLst>
                                        <p:tav tm="0">
                                          <p:val>
                                            <p:fltVal val="0"/>
                                          </p:val>
                                        </p:tav>
                                        <p:tav tm="100000">
                                          <p:val>
                                            <p:strVal val="#ppt_h"/>
                                          </p:val>
                                        </p:tav>
                                      </p:tavLst>
                                    </p:anim>
                                    <p:anim calcmode="lin" valueType="num">
                                      <p:cBhvr>
                                        <p:cTn id="23" dur="1000" fill="hold"/>
                                        <p:tgtEl>
                                          <p:spTgt spid="10"/>
                                        </p:tgtEl>
                                        <p:attrNameLst>
                                          <p:attrName>style.rotation</p:attrName>
                                        </p:attrNameLst>
                                      </p:cBhvr>
                                      <p:tavLst>
                                        <p:tav tm="0">
                                          <p:val>
                                            <p:fltVal val="90"/>
                                          </p:val>
                                        </p:tav>
                                        <p:tav tm="100000">
                                          <p:val>
                                            <p:fltVal val="0"/>
                                          </p:val>
                                        </p:tav>
                                      </p:tavLst>
                                    </p:anim>
                                    <p:animEffect transition="in" filter="fade">
                                      <p:cBhvr>
                                        <p:cTn id="24" dur="1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6" grpId="0"/>
      <p:bldP spid="10" grpId="0" animBg="1"/>
      <p:bldP spid="1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7864C6-4D4A-4F47-A64B-5EB08F5DAE00}"/>
              </a:ext>
            </a:extLst>
          </p:cNvPr>
          <p:cNvSpPr>
            <a:spLocks noGrp="1"/>
          </p:cNvSpPr>
          <p:nvPr>
            <p:ph idx="1"/>
          </p:nvPr>
        </p:nvSpPr>
        <p:spPr>
          <a:xfrm>
            <a:off x="609599" y="1419226"/>
            <a:ext cx="8245643" cy="4857749"/>
          </a:xfrm>
        </p:spPr>
        <p:txBody>
          <a:bodyPr>
            <a:normAutofit/>
          </a:bodyPr>
          <a:lstStyle/>
          <a:p>
            <a:pPr>
              <a:spcAft>
                <a:spcPts val="1200"/>
              </a:spcAft>
              <a:buFont typeface="Wingdings" panose="05000000000000000000" pitchFamily="2" charset="2"/>
              <a:buChar char="Ø"/>
            </a:pPr>
            <a:r>
              <a:rPr lang="en-US" sz="2400" dirty="0"/>
              <a:t>To endorse the audit process to assess RWCs as an interim approach, until INFCOM-4 </a:t>
            </a:r>
          </a:p>
          <a:p>
            <a:pPr>
              <a:spcAft>
                <a:spcPts val="1200"/>
              </a:spcAft>
              <a:buFont typeface="Wingdings" panose="05000000000000000000" pitchFamily="2" charset="2"/>
              <a:buChar char="Ø"/>
            </a:pPr>
            <a:r>
              <a:rPr lang="en-US" sz="2400" dirty="0"/>
              <a:t>To establish audits teams to be composed by one auditor and one Subject Matter Expert (SME)</a:t>
            </a:r>
          </a:p>
          <a:p>
            <a:pPr>
              <a:spcAft>
                <a:spcPts val="1200"/>
              </a:spcAft>
              <a:buFont typeface="Wingdings" panose="05000000000000000000" pitchFamily="2" charset="2"/>
              <a:buChar char="Ø"/>
            </a:pPr>
            <a:r>
              <a:rPr lang="en-US" sz="2400" dirty="0"/>
              <a:t>To follow a calendar of a maximum of four audits per year to be scheduled in consultation with Members hosting and operating RWCs in pilot mode</a:t>
            </a:r>
          </a:p>
          <a:p>
            <a:pPr>
              <a:spcAft>
                <a:spcPts val="1200"/>
              </a:spcAft>
              <a:buFont typeface="Wingdings" panose="05000000000000000000" pitchFamily="2" charset="2"/>
              <a:buChar char="Ø"/>
            </a:pPr>
            <a:r>
              <a:rPr lang="en-US" sz="2400" dirty="0"/>
              <a:t>Revisit the RWC audit process in consultation with the new Study Group on </a:t>
            </a:r>
            <a:r>
              <a:rPr lang="en-US" sz="2400" dirty="0" err="1"/>
              <a:t>Centres</a:t>
            </a:r>
            <a:r>
              <a:rPr lang="en-US" sz="2400" dirty="0"/>
              <a:t> Assessment, Designation and Compliance Review (SG-ADCR)</a:t>
            </a:r>
          </a:p>
          <a:p>
            <a:pPr>
              <a:spcAft>
                <a:spcPts val="1200"/>
              </a:spcAft>
              <a:buFont typeface="Wingdings" panose="05000000000000000000" pitchFamily="2" charset="2"/>
              <a:buChar char="Ø"/>
            </a:pPr>
            <a:endParaRPr lang="en-US" sz="2400" dirty="0"/>
          </a:p>
          <a:p>
            <a:pPr>
              <a:spcAft>
                <a:spcPts val="1200"/>
              </a:spcAft>
              <a:buFont typeface="Wingdings" panose="05000000000000000000" pitchFamily="2" charset="2"/>
              <a:buChar char="Ø"/>
            </a:pPr>
            <a:endParaRPr lang="en-US" sz="2000" dirty="0"/>
          </a:p>
        </p:txBody>
      </p:sp>
      <p:sp>
        <p:nvSpPr>
          <p:cNvPr id="5" name="Title 4">
            <a:extLst>
              <a:ext uri="{FF2B5EF4-FFF2-40B4-BE49-F238E27FC236}">
                <a16:creationId xmlns:a16="http://schemas.microsoft.com/office/drawing/2014/main" id="{D91CC221-E55F-713B-02D4-C3A5A1700F89}"/>
              </a:ext>
            </a:extLst>
          </p:cNvPr>
          <p:cNvSpPr>
            <a:spLocks noGrp="1"/>
          </p:cNvSpPr>
          <p:nvPr>
            <p:ph type="title"/>
          </p:nvPr>
        </p:nvSpPr>
        <p:spPr/>
        <p:txBody>
          <a:bodyPr>
            <a:normAutofit/>
          </a:bodyPr>
          <a:lstStyle/>
          <a:p>
            <a:r>
              <a:rPr lang="de-DE" dirty="0" err="1"/>
              <a:t>Proposed</a:t>
            </a:r>
            <a:r>
              <a:rPr lang="de-DE" dirty="0"/>
              <a:t> </a:t>
            </a:r>
            <a:r>
              <a:rPr lang="de-DE" dirty="0" err="1"/>
              <a:t>way</a:t>
            </a:r>
            <a:r>
              <a:rPr lang="de-DE" dirty="0"/>
              <a:t> </a:t>
            </a:r>
            <a:r>
              <a:rPr lang="de-DE" dirty="0" err="1"/>
              <a:t>forward</a:t>
            </a:r>
            <a:endParaRPr lang="en-CH" dirty="0"/>
          </a:p>
        </p:txBody>
      </p:sp>
      <p:pic>
        <p:nvPicPr>
          <p:cNvPr id="8" name="Grafik 7">
            <a:extLst>
              <a:ext uri="{FF2B5EF4-FFF2-40B4-BE49-F238E27FC236}">
                <a16:creationId xmlns:a16="http://schemas.microsoft.com/office/drawing/2014/main" id="{7368A7F3-4B48-4253-AE5C-02C48483B3ED}"/>
              </a:ext>
            </a:extLst>
          </p:cNvPr>
          <p:cNvPicPr>
            <a:picLocks noChangeAspect="1"/>
          </p:cNvPicPr>
          <p:nvPr/>
        </p:nvPicPr>
        <p:blipFill>
          <a:blip r:embed="rId3"/>
          <a:stretch>
            <a:fillRect/>
          </a:stretch>
        </p:blipFill>
        <p:spPr>
          <a:xfrm>
            <a:off x="8855241" y="1581458"/>
            <a:ext cx="2820605" cy="2689753"/>
          </a:xfrm>
          <a:prstGeom prst="rect">
            <a:avLst/>
          </a:prstGeom>
          <a:effectLst>
            <a:outerShdw blurRad="50800" dist="38100" dir="2700000" algn="tl" rotWithShape="0">
              <a:prstClr val="black">
                <a:alpha val="40000"/>
              </a:prstClr>
            </a:outerShdw>
          </a:effectLst>
        </p:spPr>
      </p:pic>
      <p:sp>
        <p:nvSpPr>
          <p:cNvPr id="4" name="Rechteck 1">
            <a:extLst>
              <a:ext uri="{FF2B5EF4-FFF2-40B4-BE49-F238E27FC236}">
                <a16:creationId xmlns:a16="http://schemas.microsoft.com/office/drawing/2014/main" id="{DB06AD42-B78B-D1A4-3DBA-6C3DAA03DF5B}"/>
              </a:ext>
            </a:extLst>
          </p:cNvPr>
          <p:cNvSpPr/>
          <p:nvPr/>
        </p:nvSpPr>
        <p:spPr>
          <a:xfrm>
            <a:off x="8534400" y="4924424"/>
            <a:ext cx="3467100" cy="514350"/>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Calibri"/>
                <a:ea typeface="+mn-ea"/>
                <a:cs typeface="+mn-cs"/>
              </a:rPr>
              <a:t>Draft Decision 8.5(4)/2 (INFCOM-3)</a:t>
            </a:r>
          </a:p>
        </p:txBody>
      </p:sp>
    </p:spTree>
    <p:extLst>
      <p:ext uri="{BB962C8B-B14F-4D97-AF65-F5344CB8AC3E}">
        <p14:creationId xmlns:p14="http://schemas.microsoft.com/office/powerpoint/2010/main" val="27711253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91CC221-E55F-713B-02D4-C3A5A1700F89}"/>
              </a:ext>
            </a:extLst>
          </p:cNvPr>
          <p:cNvSpPr>
            <a:spLocks noGrp="1"/>
          </p:cNvSpPr>
          <p:nvPr>
            <p:ph type="title"/>
          </p:nvPr>
        </p:nvSpPr>
        <p:spPr>
          <a:xfrm>
            <a:off x="609600" y="274638"/>
            <a:ext cx="10972800" cy="955072"/>
          </a:xfrm>
        </p:spPr>
        <p:txBody>
          <a:bodyPr>
            <a:normAutofit/>
          </a:bodyPr>
          <a:lstStyle/>
          <a:p>
            <a:r>
              <a:rPr lang="en-US" dirty="0"/>
              <a:t>Tentative sequence of RWCs audits </a:t>
            </a:r>
            <a:endParaRPr lang="en-CH" dirty="0"/>
          </a:p>
        </p:txBody>
      </p:sp>
      <p:graphicFrame>
        <p:nvGraphicFramePr>
          <p:cNvPr id="8" name="Inhaltsplatzhalter 7">
            <a:extLst>
              <a:ext uri="{FF2B5EF4-FFF2-40B4-BE49-F238E27FC236}">
                <a16:creationId xmlns:a16="http://schemas.microsoft.com/office/drawing/2014/main" id="{A970F485-B7B8-4AB5-9858-043363F4E11A}"/>
              </a:ext>
            </a:extLst>
          </p:cNvPr>
          <p:cNvGraphicFramePr>
            <a:graphicFrameLocks noGrp="1"/>
          </p:cNvGraphicFramePr>
          <p:nvPr>
            <p:ph idx="1"/>
            <p:extLst>
              <p:ext uri="{D42A27DB-BD31-4B8C-83A1-F6EECF244321}">
                <p14:modId xmlns:p14="http://schemas.microsoft.com/office/powerpoint/2010/main" val="4188237392"/>
              </p:ext>
            </p:extLst>
          </p:nvPr>
        </p:nvGraphicFramePr>
        <p:xfrm>
          <a:off x="609600" y="1417638"/>
          <a:ext cx="109728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4" name="Gruppieren 3">
            <a:extLst>
              <a:ext uri="{FF2B5EF4-FFF2-40B4-BE49-F238E27FC236}">
                <a16:creationId xmlns:a16="http://schemas.microsoft.com/office/drawing/2014/main" id="{01B8B040-2D04-4283-A1F1-35777EFFF51F}"/>
              </a:ext>
            </a:extLst>
          </p:cNvPr>
          <p:cNvGrpSpPr/>
          <p:nvPr/>
        </p:nvGrpSpPr>
        <p:grpSpPr>
          <a:xfrm>
            <a:off x="1961147" y="4487779"/>
            <a:ext cx="8987590" cy="952583"/>
            <a:chOff x="1961147" y="4487779"/>
            <a:chExt cx="8987590" cy="952583"/>
          </a:xfrm>
          <a:effectLst>
            <a:outerShdw blurRad="50800" dist="38100" dir="2700000" algn="tl" rotWithShape="0">
              <a:prstClr val="black">
                <a:alpha val="40000"/>
              </a:prstClr>
            </a:outerShdw>
          </a:effectLst>
        </p:grpSpPr>
        <p:sp>
          <p:nvSpPr>
            <p:cNvPr id="2" name="Rechteck 1">
              <a:extLst>
                <a:ext uri="{FF2B5EF4-FFF2-40B4-BE49-F238E27FC236}">
                  <a16:creationId xmlns:a16="http://schemas.microsoft.com/office/drawing/2014/main" id="{7586FFA6-400F-4A30-B935-655B87A73F3A}"/>
                </a:ext>
              </a:extLst>
            </p:cNvPr>
            <p:cNvSpPr/>
            <p:nvPr/>
          </p:nvSpPr>
          <p:spPr>
            <a:xfrm>
              <a:off x="1961147" y="4487779"/>
              <a:ext cx="8253664" cy="952583"/>
            </a:xfrm>
            <a:prstGeom prst="rect">
              <a:avLst/>
            </a:prstGeom>
            <a:ln>
              <a:noFill/>
            </a:ln>
            <a:effectLst/>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Members should actively collaborate with the relevant RWCs, via their National Focal Points on the WIGOS Data Quality Monitoring System (WDQMS), and to nominate or to update their nominations as required, to make the operations of RWCs a success.</a:t>
              </a:r>
            </a:p>
          </p:txBody>
        </p:sp>
        <p:sp>
          <p:nvSpPr>
            <p:cNvPr id="3" name="Rechteck 2">
              <a:extLst>
                <a:ext uri="{FF2B5EF4-FFF2-40B4-BE49-F238E27FC236}">
                  <a16:creationId xmlns:a16="http://schemas.microsoft.com/office/drawing/2014/main" id="{E7F8AC32-18E5-4461-AA26-61AD5991B441}"/>
                </a:ext>
              </a:extLst>
            </p:cNvPr>
            <p:cNvSpPr/>
            <p:nvPr/>
          </p:nvSpPr>
          <p:spPr>
            <a:xfrm>
              <a:off x="10214810" y="4487779"/>
              <a:ext cx="733927" cy="952583"/>
            </a:xfrm>
            <a:prstGeom prst="rect">
              <a:avLst/>
            </a:prstGeom>
            <a:ln>
              <a:noFill/>
            </a:ln>
            <a:effectLst/>
          </p:spPr>
          <p:style>
            <a:lnRef idx="1">
              <a:schemeClr val="accent6"/>
            </a:lnRef>
            <a:fillRef idx="2">
              <a:schemeClr val="accent6"/>
            </a:fillRef>
            <a:effectRef idx="1">
              <a:schemeClr val="accent6"/>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DE" sz="6000" dirty="0">
                  <a:solidFill>
                    <a:srgbClr val="FF0000"/>
                  </a:solidFill>
                  <a:latin typeface="Bernard MT Condensed" panose="02050806060905020404" pitchFamily="18" charset="0"/>
                </a:rPr>
                <a:t>!</a:t>
              </a:r>
            </a:p>
          </p:txBody>
        </p:sp>
      </p:grpSp>
    </p:spTree>
    <p:extLst>
      <p:ext uri="{BB962C8B-B14F-4D97-AF65-F5344CB8AC3E}">
        <p14:creationId xmlns:p14="http://schemas.microsoft.com/office/powerpoint/2010/main" val="158030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1442"/>
            <a:ext cx="12192000" cy="8196442"/>
          </a:xfrm>
          <a:prstGeom prst="rect">
            <a:avLst/>
          </a:prstGeom>
        </p:spPr>
      </p:pic>
      <p:sp>
        <p:nvSpPr>
          <p:cNvPr id="3" name="Slide Number Placeholder 2"/>
          <p:cNvSpPr>
            <a:spLocks noGrp="1"/>
          </p:cNvSpPr>
          <p:nvPr>
            <p:ph type="sldNum" sz="quarter" idx="12"/>
          </p:nvPr>
        </p:nvSpPr>
        <p:spPr/>
        <p:txBody>
          <a:bodyPr/>
          <a:lstStyle/>
          <a:p>
            <a:fld id="{9259AF2F-52C6-9B46-B8B2-0579234AE62E}" type="slidenum">
              <a:rPr lang="en-US" smtClean="0"/>
              <a:t>25</a:t>
            </a:fld>
            <a:endParaRPr lang="en-US" dirty="0"/>
          </a:p>
        </p:txBody>
      </p:sp>
      <p:sp>
        <p:nvSpPr>
          <p:cNvPr id="5" name="Title 1">
            <a:extLst>
              <a:ext uri="{FF2B5EF4-FFF2-40B4-BE49-F238E27FC236}">
                <a16:creationId xmlns:a16="http://schemas.microsoft.com/office/drawing/2014/main" id="{F351208C-D14B-4D5A-ABA4-F23E50C6674B}"/>
              </a:ext>
            </a:extLst>
          </p:cNvPr>
          <p:cNvSpPr txBox="1">
            <a:spLocks/>
          </p:cNvSpPr>
          <p:nvPr/>
        </p:nvSpPr>
        <p:spPr>
          <a:xfrm>
            <a:off x="1999200" y="1480907"/>
            <a:ext cx="8229600" cy="34288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Questions?</a:t>
            </a:r>
            <a:endParaRPr lang="en-US" b="1" dirty="0">
              <a:solidFill>
                <a:schemeClr val="bg1"/>
              </a:solidFill>
            </a:endParaRPr>
          </a:p>
        </p:txBody>
      </p:sp>
    </p:spTree>
    <p:extLst>
      <p:ext uri="{BB962C8B-B14F-4D97-AF65-F5344CB8AC3E}">
        <p14:creationId xmlns:p14="http://schemas.microsoft.com/office/powerpoint/2010/main" val="24962134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7864C6-4D4A-4F47-A64B-5EB08F5DAE00}"/>
              </a:ext>
            </a:extLst>
          </p:cNvPr>
          <p:cNvSpPr>
            <a:spLocks noGrp="1"/>
          </p:cNvSpPr>
          <p:nvPr>
            <p:ph idx="1"/>
          </p:nvPr>
        </p:nvSpPr>
        <p:spPr>
          <a:xfrm>
            <a:off x="609599" y="1419226"/>
            <a:ext cx="8245643" cy="4857749"/>
          </a:xfrm>
        </p:spPr>
        <p:txBody>
          <a:bodyPr>
            <a:normAutofit fontScale="92500"/>
          </a:bodyPr>
          <a:lstStyle/>
          <a:p>
            <a:pPr>
              <a:spcAft>
                <a:spcPts val="1200"/>
              </a:spcAft>
              <a:buFont typeface="Wingdings" panose="05000000000000000000" pitchFamily="2" charset="2"/>
              <a:buChar char="Ø"/>
            </a:pPr>
            <a:r>
              <a:rPr lang="en-US" sz="2400" dirty="0"/>
              <a:t>To establish a Study Group to draft </a:t>
            </a:r>
            <a:r>
              <a:rPr lang="en-US" sz="2400" u="sng" dirty="0"/>
              <a:t>generic principles for the process(es) for </a:t>
            </a:r>
            <a:r>
              <a:rPr lang="en-US" sz="2400" u="sng" dirty="0" err="1"/>
              <a:t>centres</a:t>
            </a:r>
            <a:r>
              <a:rPr lang="en-US" sz="2400" u="sng" dirty="0"/>
              <a:t> assessment, designation, and compliance review</a:t>
            </a:r>
            <a:r>
              <a:rPr lang="en-US" sz="2400" dirty="0"/>
              <a:t> that are </a:t>
            </a:r>
            <a:r>
              <a:rPr lang="en-US" sz="2400" u="sng" dirty="0"/>
              <a:t>financially and operationally feasible for all types of </a:t>
            </a:r>
            <a:r>
              <a:rPr lang="en-US" sz="2400" u="sng" dirty="0" err="1"/>
              <a:t>centres</a:t>
            </a:r>
            <a:r>
              <a:rPr lang="en-US" sz="2400" u="sng" dirty="0"/>
              <a:t> </a:t>
            </a:r>
            <a:r>
              <a:rPr lang="en-US" sz="2400" dirty="0"/>
              <a:t>under the responsibility of INFCOM in the long-term to be submitted to INFCOM-4</a:t>
            </a:r>
          </a:p>
          <a:p>
            <a:pPr>
              <a:spcAft>
                <a:spcPts val="1200"/>
              </a:spcAft>
              <a:buFont typeface="Wingdings" panose="05000000000000000000" pitchFamily="2" charset="2"/>
              <a:buChar char="Ø"/>
            </a:pPr>
            <a:r>
              <a:rPr lang="en-US" sz="2400" dirty="0"/>
              <a:t>Proposed steps and considerations</a:t>
            </a:r>
          </a:p>
          <a:p>
            <a:pPr lvl="1">
              <a:spcAft>
                <a:spcPts val="1200"/>
              </a:spcAft>
              <a:buFont typeface="Wingdings" panose="05000000000000000000" pitchFamily="2" charset="2"/>
              <a:buChar char="Ø"/>
            </a:pPr>
            <a:r>
              <a:rPr lang="en-US" sz="2200" dirty="0"/>
              <a:t>Interpretation of the provisions on the demonstration of compliance of a QMS in the Technical Regulations</a:t>
            </a:r>
          </a:p>
          <a:p>
            <a:pPr lvl="1">
              <a:spcAft>
                <a:spcPts val="1200"/>
              </a:spcAft>
              <a:buFont typeface="Wingdings" panose="05000000000000000000" pitchFamily="2" charset="2"/>
              <a:buChar char="Ø"/>
            </a:pPr>
            <a:r>
              <a:rPr lang="en-US" sz="2200" dirty="0"/>
              <a:t>Assessment of the financial and operational feasibility of the RWC audit </a:t>
            </a:r>
            <a:r>
              <a:rPr lang="en-US" sz="2200" dirty="0" err="1"/>
              <a:t>programme</a:t>
            </a:r>
            <a:r>
              <a:rPr lang="en-US" sz="2200" dirty="0"/>
              <a:t> for all RWC</a:t>
            </a:r>
          </a:p>
          <a:p>
            <a:pPr lvl="1">
              <a:spcAft>
                <a:spcPts val="1200"/>
              </a:spcAft>
              <a:buFont typeface="Wingdings" panose="05000000000000000000" pitchFamily="2" charset="2"/>
              <a:buChar char="Ø"/>
            </a:pPr>
            <a:r>
              <a:rPr lang="en-US" sz="2200" dirty="0"/>
              <a:t>Assessment of the possibility of using alternative performance assessment mechanisms, including those used in existing mechanisms</a:t>
            </a:r>
          </a:p>
        </p:txBody>
      </p:sp>
      <p:sp>
        <p:nvSpPr>
          <p:cNvPr id="5" name="Title 4">
            <a:extLst>
              <a:ext uri="{FF2B5EF4-FFF2-40B4-BE49-F238E27FC236}">
                <a16:creationId xmlns:a16="http://schemas.microsoft.com/office/drawing/2014/main" id="{D91CC221-E55F-713B-02D4-C3A5A1700F89}"/>
              </a:ext>
            </a:extLst>
          </p:cNvPr>
          <p:cNvSpPr>
            <a:spLocks noGrp="1"/>
          </p:cNvSpPr>
          <p:nvPr>
            <p:ph type="title"/>
          </p:nvPr>
        </p:nvSpPr>
        <p:spPr/>
        <p:txBody>
          <a:bodyPr>
            <a:normAutofit fontScale="90000"/>
          </a:bodyPr>
          <a:lstStyle/>
          <a:p>
            <a:r>
              <a:rPr lang="de-DE" dirty="0"/>
              <a:t>Proposed way forward towards a generic approach for all types of centres</a:t>
            </a:r>
            <a:endParaRPr lang="en-CH" dirty="0"/>
          </a:p>
        </p:txBody>
      </p:sp>
      <p:sp>
        <p:nvSpPr>
          <p:cNvPr id="2" name="Rechteck 1">
            <a:extLst>
              <a:ext uri="{FF2B5EF4-FFF2-40B4-BE49-F238E27FC236}">
                <a16:creationId xmlns:a16="http://schemas.microsoft.com/office/drawing/2014/main" id="{90C9CAF1-F3D8-40F0-A268-6B7506AE0B75}"/>
              </a:ext>
            </a:extLst>
          </p:cNvPr>
          <p:cNvSpPr/>
          <p:nvPr/>
        </p:nvSpPr>
        <p:spPr>
          <a:xfrm>
            <a:off x="8534400" y="4924424"/>
            <a:ext cx="3467100" cy="514350"/>
          </a:xfrm>
          <a:prstGeom prst="rect">
            <a:avLst/>
          </a:prstGeom>
          <a:noFill/>
          <a:ln>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prstClr val="black"/>
                </a:solidFill>
                <a:effectLst/>
                <a:uLnTx/>
                <a:uFillTx/>
                <a:latin typeface="Calibri"/>
                <a:ea typeface="+mn-ea"/>
                <a:cs typeface="+mn-cs"/>
              </a:rPr>
              <a:t>Draft Decision 8.5(4)/1 (INFCOM-3)</a:t>
            </a:r>
          </a:p>
        </p:txBody>
      </p:sp>
      <p:pic>
        <p:nvPicPr>
          <p:cNvPr id="8" name="Grafik 7">
            <a:extLst>
              <a:ext uri="{FF2B5EF4-FFF2-40B4-BE49-F238E27FC236}">
                <a16:creationId xmlns:a16="http://schemas.microsoft.com/office/drawing/2014/main" id="{7368A7F3-4B48-4253-AE5C-02C48483B3ED}"/>
              </a:ext>
            </a:extLst>
          </p:cNvPr>
          <p:cNvPicPr>
            <a:picLocks noChangeAspect="1"/>
          </p:cNvPicPr>
          <p:nvPr/>
        </p:nvPicPr>
        <p:blipFill>
          <a:blip r:embed="rId3"/>
          <a:stretch>
            <a:fillRect/>
          </a:stretch>
        </p:blipFill>
        <p:spPr>
          <a:xfrm>
            <a:off x="8855241" y="1581458"/>
            <a:ext cx="2820605" cy="2689753"/>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1890270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77864C6-4D4A-4F47-A64B-5EB08F5DAE00}"/>
              </a:ext>
            </a:extLst>
          </p:cNvPr>
          <p:cNvSpPr>
            <a:spLocks noGrp="1"/>
          </p:cNvSpPr>
          <p:nvPr>
            <p:ph idx="1"/>
          </p:nvPr>
        </p:nvSpPr>
        <p:spPr>
          <a:xfrm>
            <a:off x="609599" y="1419226"/>
            <a:ext cx="11106151" cy="4857749"/>
          </a:xfrm>
        </p:spPr>
        <p:txBody>
          <a:bodyPr>
            <a:noAutofit/>
          </a:bodyPr>
          <a:lstStyle/>
          <a:p>
            <a:pPr>
              <a:lnSpc>
                <a:spcPts val="2200"/>
              </a:lnSpc>
              <a:spcAft>
                <a:spcPts val="1200"/>
              </a:spcAft>
              <a:buFont typeface="Wingdings" panose="05000000000000000000" pitchFamily="2" charset="2"/>
              <a:buChar char="Ø"/>
            </a:pPr>
            <a:r>
              <a:rPr lang="en-US" sz="2400" dirty="0"/>
              <a:t>Existing mechanisms include:</a:t>
            </a:r>
          </a:p>
          <a:p>
            <a:pPr lvl="1">
              <a:lnSpc>
                <a:spcPts val="2200"/>
              </a:lnSpc>
              <a:spcAft>
                <a:spcPts val="1200"/>
              </a:spcAft>
              <a:buFont typeface="Wingdings" panose="05000000000000000000" pitchFamily="2" charset="2"/>
              <a:buChar char="Ø"/>
            </a:pPr>
            <a:r>
              <a:rPr lang="en-US" sz="2000" dirty="0"/>
              <a:t>The RWCs audit </a:t>
            </a:r>
            <a:r>
              <a:rPr lang="en-US" sz="2000" dirty="0" err="1"/>
              <a:t>programme</a:t>
            </a:r>
            <a:r>
              <a:rPr lang="en-US" sz="2000" dirty="0"/>
              <a:t> – consideration on the significant human and financial resources required to develop and maintain the audit </a:t>
            </a:r>
            <a:r>
              <a:rPr lang="en-US" sz="2000" dirty="0" err="1"/>
              <a:t>programme</a:t>
            </a:r>
            <a:r>
              <a:rPr lang="en-US" sz="2000" dirty="0"/>
              <a:t> and conduct such audits</a:t>
            </a:r>
          </a:p>
          <a:p>
            <a:pPr lvl="1">
              <a:lnSpc>
                <a:spcPts val="2200"/>
              </a:lnSpc>
              <a:spcAft>
                <a:spcPts val="1200"/>
              </a:spcAft>
              <a:buFont typeface="Wingdings" panose="05000000000000000000" pitchFamily="2" charset="2"/>
              <a:buChar char="Ø"/>
            </a:pPr>
            <a:r>
              <a:rPr lang="en-US" sz="2000" dirty="0"/>
              <a:t>Process for designation, assessment, reconfirmation of RICs (Resolution 17 (EC-73)) and RMICs (Resolution 36 (EC-76)) </a:t>
            </a:r>
          </a:p>
          <a:p>
            <a:pPr lvl="2">
              <a:lnSpc>
                <a:spcPts val="2200"/>
              </a:lnSpc>
              <a:spcAft>
                <a:spcPts val="1200"/>
              </a:spcAft>
              <a:buFont typeface="Wingdings" panose="05000000000000000000" pitchFamily="2" charset="2"/>
              <a:buChar char="Ø"/>
            </a:pPr>
            <a:r>
              <a:rPr lang="en-US" sz="2000" dirty="0"/>
              <a:t>Including the survey of the WMO Members on needs and the utilization of and satisfaction with the services</a:t>
            </a:r>
          </a:p>
          <a:p>
            <a:pPr lvl="2">
              <a:lnSpc>
                <a:spcPts val="2200"/>
              </a:lnSpc>
              <a:spcAft>
                <a:spcPts val="1200"/>
              </a:spcAft>
              <a:buFont typeface="Wingdings" panose="05000000000000000000" pitchFamily="2" charset="2"/>
              <a:buChar char="Ø"/>
            </a:pPr>
            <a:r>
              <a:rPr lang="en-US" sz="2000" dirty="0"/>
              <a:t>Financial challenges faced by some RICs in achieving the recommended accreditation according to ISO/IEC 17025</a:t>
            </a:r>
          </a:p>
          <a:p>
            <a:pPr lvl="1">
              <a:lnSpc>
                <a:spcPts val="2200"/>
              </a:lnSpc>
              <a:spcAft>
                <a:spcPts val="1200"/>
              </a:spcAft>
              <a:buFont typeface="Wingdings" panose="05000000000000000000" pitchFamily="2" charset="2"/>
              <a:buChar char="Ø"/>
            </a:pPr>
            <a:r>
              <a:rPr lang="en-US" sz="2400" dirty="0"/>
              <a:t>Compliance review process for WIPPS Designated </a:t>
            </a:r>
            <a:r>
              <a:rPr lang="en-US" sz="2400" dirty="0" err="1"/>
              <a:t>Centres</a:t>
            </a:r>
            <a:r>
              <a:rPr lang="en-US" sz="2400" dirty="0"/>
              <a:t> (Resolution 28 (EC-76))</a:t>
            </a:r>
          </a:p>
          <a:p>
            <a:pPr lvl="2">
              <a:lnSpc>
                <a:spcPts val="2200"/>
              </a:lnSpc>
              <a:spcAft>
                <a:spcPts val="1200"/>
              </a:spcAft>
              <a:buFont typeface="Wingdings" panose="05000000000000000000" pitchFamily="2" charset="2"/>
              <a:buChar char="Ø"/>
            </a:pPr>
            <a:r>
              <a:rPr lang="en-US" sz="2000" dirty="0"/>
              <a:t>Two-step approach for compliance review and audit</a:t>
            </a:r>
          </a:p>
          <a:p>
            <a:pPr lvl="2">
              <a:lnSpc>
                <a:spcPts val="2200"/>
              </a:lnSpc>
              <a:spcAft>
                <a:spcPts val="1200"/>
              </a:spcAft>
              <a:buFont typeface="Wingdings" panose="05000000000000000000" pitchFamily="2" charset="2"/>
              <a:buChar char="Ø"/>
            </a:pPr>
            <a:r>
              <a:rPr lang="en-US" sz="2000" dirty="0"/>
              <a:t>considerable experts resources required to go through this process</a:t>
            </a:r>
          </a:p>
        </p:txBody>
      </p:sp>
      <p:sp>
        <p:nvSpPr>
          <p:cNvPr id="5" name="Title 4">
            <a:extLst>
              <a:ext uri="{FF2B5EF4-FFF2-40B4-BE49-F238E27FC236}">
                <a16:creationId xmlns:a16="http://schemas.microsoft.com/office/drawing/2014/main" id="{D91CC221-E55F-713B-02D4-C3A5A1700F89}"/>
              </a:ext>
            </a:extLst>
          </p:cNvPr>
          <p:cNvSpPr>
            <a:spLocks noGrp="1"/>
          </p:cNvSpPr>
          <p:nvPr>
            <p:ph type="title"/>
          </p:nvPr>
        </p:nvSpPr>
        <p:spPr/>
        <p:txBody>
          <a:bodyPr>
            <a:normAutofit fontScale="90000"/>
          </a:bodyPr>
          <a:lstStyle/>
          <a:p>
            <a:r>
              <a:rPr lang="de-DE" dirty="0"/>
              <a:t>Proposed way forward towards a generic approach for all types of centres</a:t>
            </a:r>
            <a:endParaRPr lang="en-CH" dirty="0"/>
          </a:p>
        </p:txBody>
      </p:sp>
    </p:spTree>
    <p:extLst>
      <p:ext uri="{BB962C8B-B14F-4D97-AF65-F5344CB8AC3E}">
        <p14:creationId xmlns:p14="http://schemas.microsoft.com/office/powerpoint/2010/main" val="32725388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B154A1-AE7A-4183-9837-E32FB2DA8665}"/>
              </a:ext>
            </a:extLst>
          </p:cNvPr>
          <p:cNvSpPr>
            <a:spLocks noGrp="1"/>
          </p:cNvSpPr>
          <p:nvPr>
            <p:ph type="title"/>
          </p:nvPr>
        </p:nvSpPr>
        <p:spPr/>
        <p:txBody>
          <a:bodyPr>
            <a:normAutofit fontScale="90000"/>
          </a:bodyPr>
          <a:lstStyle/>
          <a:p>
            <a:r>
              <a:rPr lang="en-US" dirty="0"/>
              <a:t>Study Group on </a:t>
            </a:r>
            <a:r>
              <a:rPr lang="en-US" dirty="0" err="1"/>
              <a:t>Centres</a:t>
            </a:r>
            <a:r>
              <a:rPr lang="en-US" dirty="0"/>
              <a:t> Assessment, Designation and Compliance Review (SG-ADCR)</a:t>
            </a:r>
            <a:endParaRPr lang="de-DE" dirty="0"/>
          </a:p>
        </p:txBody>
      </p:sp>
      <p:sp>
        <p:nvSpPr>
          <p:cNvPr id="5" name="CuadroTexto 3">
            <a:extLst>
              <a:ext uri="{FF2B5EF4-FFF2-40B4-BE49-F238E27FC236}">
                <a16:creationId xmlns:a16="http://schemas.microsoft.com/office/drawing/2014/main" id="{7C16D231-12B1-7D1F-E9AE-2967E60E6108}"/>
              </a:ext>
            </a:extLst>
          </p:cNvPr>
          <p:cNvSpPr txBox="1"/>
          <p:nvPr/>
        </p:nvSpPr>
        <p:spPr>
          <a:xfrm>
            <a:off x="609600" y="1631524"/>
            <a:ext cx="10691550" cy="3236207"/>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buClrTx/>
              <a:buSzTx/>
              <a:buFontTx/>
              <a:buNone/>
              <a:tabLst/>
              <a:defRPr/>
            </a:pPr>
            <a:r>
              <a:rPr kumimoji="0" lang="en-US" sz="240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rPr>
              <a:t>SG-ADCR will:</a:t>
            </a:r>
          </a:p>
          <a:p>
            <a:pPr marL="457200" marR="0" lvl="0" indent="-457200" algn="l" defTabSz="914400" rtl="0" eaLnBrk="1" fontAlgn="auto" latinLnBrk="0" hangingPunct="1">
              <a:lnSpc>
                <a:spcPct val="107000"/>
              </a:lnSpc>
              <a:spcBef>
                <a:spcPts val="0"/>
              </a:spcBef>
              <a:buClrTx/>
              <a:buSzTx/>
              <a:buFont typeface="+mj-lt"/>
              <a:buAutoNum type="arabicParenR"/>
              <a:tabLst/>
              <a:defRPr/>
            </a:pPr>
            <a:r>
              <a:rPr kumimoji="0" lang="en-US" sz="2400" b="1"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rPr>
              <a:t>Provide the interpretation </a:t>
            </a:r>
            <a:r>
              <a:rPr kumimoji="0" lang="en-US" sz="240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rPr>
              <a:t>of the provisions on the demonstration of compliance of a Quality Management System and requirements for audit of the Annex to Part VII (1.4) of the Technical Regulations (WMO-No. 49) Volume I – General Meteorological Standards and Recommended Practices, and provide draft amendments to clarify the provisions if necessary;</a:t>
            </a:r>
          </a:p>
          <a:p>
            <a:pPr marL="457200" marR="0" lvl="0" indent="-457200" algn="l" defTabSz="914400" rtl="0" eaLnBrk="1" fontAlgn="auto" latinLnBrk="0" hangingPunct="1">
              <a:lnSpc>
                <a:spcPct val="107000"/>
              </a:lnSpc>
              <a:spcBef>
                <a:spcPts val="0"/>
              </a:spcBef>
              <a:buClrTx/>
              <a:buSzTx/>
              <a:buFont typeface="+mj-lt"/>
              <a:buAutoNum type="arabicParenR"/>
              <a:tabLst/>
              <a:defRPr/>
            </a:pPr>
            <a:r>
              <a:rPr kumimoji="0" lang="en-US" sz="2400" b="1"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rPr>
              <a:t>Assess the financial and operational feasibility of the RWC audit </a:t>
            </a:r>
            <a:r>
              <a:rPr kumimoji="0" lang="en-US" sz="2400" b="1" i="0" u="none" strike="noStrike" kern="1200" cap="none" spc="0" normalizeH="0" baseline="0" noProof="0" dirty="0" err="1">
                <a:ln>
                  <a:noFill/>
                </a:ln>
                <a:solidFill>
                  <a:prstClr val="black"/>
                </a:solidFill>
                <a:effectLst/>
                <a:uLnTx/>
                <a:uFillTx/>
                <a:ea typeface="Verdana" panose="020B0604030504040204" pitchFamily="34" charset="0"/>
                <a:cs typeface="Arial" panose="020B0604020202020204" pitchFamily="34" charset="0"/>
              </a:rPr>
              <a:t>programme</a:t>
            </a:r>
            <a:r>
              <a:rPr kumimoji="0" lang="en-US" sz="2400" b="1"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rPr>
              <a:t> </a:t>
            </a:r>
            <a:r>
              <a:rPr kumimoji="0" lang="en-US" sz="2400" i="0" u="none" strike="noStrike" kern="1200" cap="none" spc="0" normalizeH="0" baseline="0" noProof="0" dirty="0">
                <a:ln>
                  <a:noFill/>
                </a:ln>
                <a:solidFill>
                  <a:prstClr val="black"/>
                </a:solidFill>
                <a:effectLst/>
                <a:uLnTx/>
                <a:uFillTx/>
                <a:ea typeface="Verdana" panose="020B0604030504040204" pitchFamily="34" charset="0"/>
                <a:cs typeface="Arial" panose="020B0604020202020204" pitchFamily="34" charset="0"/>
              </a:rPr>
              <a:t>for all RWCs to be designated in all Regions;</a:t>
            </a:r>
          </a:p>
        </p:txBody>
      </p:sp>
    </p:spTree>
    <p:extLst>
      <p:ext uri="{BB962C8B-B14F-4D97-AF65-F5344CB8AC3E}">
        <p14:creationId xmlns:p14="http://schemas.microsoft.com/office/powerpoint/2010/main" val="16651696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BB154A1-AE7A-4183-9837-E32FB2DA8665}"/>
              </a:ext>
            </a:extLst>
          </p:cNvPr>
          <p:cNvSpPr>
            <a:spLocks noGrp="1"/>
          </p:cNvSpPr>
          <p:nvPr>
            <p:ph type="title"/>
          </p:nvPr>
        </p:nvSpPr>
        <p:spPr/>
        <p:txBody>
          <a:bodyPr>
            <a:normAutofit fontScale="90000"/>
          </a:bodyPr>
          <a:lstStyle/>
          <a:p>
            <a:r>
              <a:rPr lang="en-US" dirty="0"/>
              <a:t>Study Group on </a:t>
            </a:r>
            <a:r>
              <a:rPr lang="en-US" dirty="0" err="1"/>
              <a:t>Centres</a:t>
            </a:r>
            <a:r>
              <a:rPr lang="en-US" dirty="0"/>
              <a:t> Assessment, Designation and Compliance Review (SG-ADCR)</a:t>
            </a:r>
            <a:endParaRPr lang="de-DE" dirty="0"/>
          </a:p>
        </p:txBody>
      </p:sp>
      <p:sp>
        <p:nvSpPr>
          <p:cNvPr id="5" name="CuadroTexto 3">
            <a:extLst>
              <a:ext uri="{FF2B5EF4-FFF2-40B4-BE49-F238E27FC236}">
                <a16:creationId xmlns:a16="http://schemas.microsoft.com/office/drawing/2014/main" id="{7C16D231-12B1-7D1F-E9AE-2967E60E6108}"/>
              </a:ext>
            </a:extLst>
          </p:cNvPr>
          <p:cNvSpPr txBox="1"/>
          <p:nvPr/>
        </p:nvSpPr>
        <p:spPr>
          <a:xfrm>
            <a:off x="609600" y="1631524"/>
            <a:ext cx="10691550" cy="4421723"/>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Arial" panose="020B0604020202020204" pitchFamily="34" charset="0"/>
              </a:rPr>
              <a:t>SG-ADCR will:</a:t>
            </a:r>
          </a:p>
          <a:p>
            <a:pPr marL="457200" marR="0" lvl="0" indent="-457200" algn="l" defTabSz="914400" rtl="0" eaLnBrk="1" fontAlgn="auto" latinLnBrk="0" hangingPunct="1">
              <a:lnSpc>
                <a:spcPct val="107000"/>
              </a:lnSpc>
              <a:spcBef>
                <a:spcPts val="0"/>
              </a:spcBef>
              <a:spcAft>
                <a:spcPts val="0"/>
              </a:spcAft>
              <a:buClrTx/>
              <a:buSzTx/>
              <a:buFont typeface="+mj-lt"/>
              <a:buAutoNum type="arabicParenR" startAt="3"/>
              <a:tabLst/>
              <a:defRPr/>
            </a:pPr>
            <a:r>
              <a:rPr kumimoji="0" lang="en-US" sz="2400" b="1" i="0" u="none" strike="noStrike" kern="1200" cap="none" spc="0" normalizeH="0" baseline="0" noProof="0" dirty="0">
                <a:ln>
                  <a:noFill/>
                </a:ln>
                <a:solidFill>
                  <a:prstClr val="black"/>
                </a:solidFill>
                <a:effectLst/>
                <a:uLnTx/>
                <a:uFillTx/>
                <a:latin typeface="Calibri"/>
                <a:ea typeface="Verdana" panose="020B0604030504040204" pitchFamily="34" charset="0"/>
                <a:cs typeface="Arial" panose="020B0604020202020204" pitchFamily="34" charset="0"/>
              </a:rPr>
              <a:t>Assess the possibility to use alternative performance assessment mechanisms </a:t>
            </a:r>
            <a:r>
              <a:rPr kumimoji="0" lang="en-US"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Arial" panose="020B0604020202020204" pitchFamily="34" charset="0"/>
              </a:rPr>
              <a:t>such as user feedback, annual status reports submitted by </a:t>
            </a:r>
            <a:r>
              <a:rPr kumimoji="0" lang="en-US" sz="2400" b="0" i="0" u="none" strike="noStrike" kern="1200" cap="none" spc="0" normalizeH="0" baseline="0" noProof="0" dirty="0" err="1">
                <a:ln>
                  <a:noFill/>
                </a:ln>
                <a:solidFill>
                  <a:prstClr val="black"/>
                </a:solidFill>
                <a:effectLst/>
                <a:uLnTx/>
                <a:uFillTx/>
                <a:latin typeface="Calibri"/>
                <a:ea typeface="Verdana" panose="020B0604030504040204" pitchFamily="34" charset="0"/>
                <a:cs typeface="Arial" panose="020B0604020202020204" pitchFamily="34" charset="0"/>
              </a:rPr>
              <a:t>centres</a:t>
            </a:r>
            <a:r>
              <a:rPr kumimoji="0" lang="en-US"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Arial" panose="020B0604020202020204" pitchFamily="34" charset="0"/>
              </a:rPr>
              <a:t> and statistics of objective monitoring systems;</a:t>
            </a:r>
          </a:p>
          <a:p>
            <a:pPr marL="457200" marR="0" lvl="0" indent="-457200" algn="l" defTabSz="914400" rtl="0" eaLnBrk="1" fontAlgn="auto" latinLnBrk="0" hangingPunct="1">
              <a:lnSpc>
                <a:spcPct val="107000"/>
              </a:lnSpc>
              <a:spcBef>
                <a:spcPts val="0"/>
              </a:spcBef>
              <a:spcAft>
                <a:spcPts val="0"/>
              </a:spcAft>
              <a:buClrTx/>
              <a:buSzTx/>
              <a:buFont typeface="+mj-lt"/>
              <a:buAutoNum type="arabicParenR" startAt="3"/>
              <a:tabLst/>
              <a:defRPr/>
            </a:pPr>
            <a:r>
              <a:rPr kumimoji="0" lang="en-US" sz="2400" b="1" i="0" u="none" strike="noStrike" kern="1200" cap="none" spc="0" normalizeH="0" baseline="0" noProof="0" dirty="0">
                <a:ln>
                  <a:noFill/>
                </a:ln>
                <a:solidFill>
                  <a:prstClr val="black"/>
                </a:solidFill>
                <a:effectLst/>
                <a:uLnTx/>
                <a:uFillTx/>
                <a:latin typeface="Calibri"/>
                <a:ea typeface="Verdana" panose="020B0604030504040204" pitchFamily="34" charset="0"/>
                <a:cs typeface="Arial" panose="020B0604020202020204" pitchFamily="34" charset="0"/>
              </a:rPr>
              <a:t>Draft generic principles </a:t>
            </a:r>
            <a:r>
              <a:rPr kumimoji="0" lang="en-US"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Arial" panose="020B0604020202020204" pitchFamily="34" charset="0"/>
              </a:rPr>
              <a:t>for the process(es) for </a:t>
            </a:r>
            <a:r>
              <a:rPr kumimoji="0" lang="en-US" sz="2400" b="0" i="0" u="none" strike="noStrike" kern="1200" cap="none" spc="0" normalizeH="0" baseline="0" noProof="0" dirty="0" err="1">
                <a:ln>
                  <a:noFill/>
                </a:ln>
                <a:solidFill>
                  <a:prstClr val="black"/>
                </a:solidFill>
                <a:effectLst/>
                <a:uLnTx/>
                <a:uFillTx/>
                <a:latin typeface="Calibri"/>
                <a:ea typeface="Verdana" panose="020B0604030504040204" pitchFamily="34" charset="0"/>
                <a:cs typeface="Arial" panose="020B0604020202020204" pitchFamily="34" charset="0"/>
              </a:rPr>
              <a:t>centres</a:t>
            </a:r>
            <a:r>
              <a:rPr kumimoji="0" lang="en-US"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Arial" panose="020B0604020202020204" pitchFamily="34" charset="0"/>
              </a:rPr>
              <a:t> assessment, designation, and compliance review, including generic principles for certification and accreditation, that are </a:t>
            </a:r>
            <a:r>
              <a:rPr kumimoji="0" lang="en-US" sz="2400" b="0" i="0" u="sng" strike="noStrike" kern="1200" cap="none" spc="0" normalizeH="0" baseline="0" noProof="0" dirty="0">
                <a:ln>
                  <a:noFill/>
                </a:ln>
                <a:solidFill>
                  <a:prstClr val="black"/>
                </a:solidFill>
                <a:effectLst/>
                <a:uLnTx/>
                <a:uFillTx/>
                <a:latin typeface="Calibri"/>
                <a:ea typeface="Verdana" panose="020B0604030504040204" pitchFamily="34" charset="0"/>
                <a:cs typeface="Arial" panose="020B0604020202020204" pitchFamily="34" charset="0"/>
              </a:rPr>
              <a:t>financially and operationally feasible for all types of </a:t>
            </a:r>
            <a:r>
              <a:rPr kumimoji="0" lang="en-US" sz="2400" b="0" i="0" u="sng" strike="noStrike" kern="1200" cap="none" spc="0" normalizeH="0" baseline="0" noProof="0" dirty="0" err="1">
                <a:ln>
                  <a:noFill/>
                </a:ln>
                <a:solidFill>
                  <a:prstClr val="black"/>
                </a:solidFill>
                <a:effectLst/>
                <a:uLnTx/>
                <a:uFillTx/>
                <a:latin typeface="Calibri"/>
                <a:ea typeface="Verdana" panose="020B0604030504040204" pitchFamily="34" charset="0"/>
                <a:cs typeface="Arial" panose="020B0604020202020204" pitchFamily="34" charset="0"/>
              </a:rPr>
              <a:t>centres</a:t>
            </a:r>
            <a:r>
              <a:rPr kumimoji="0" lang="en-US" sz="2400" b="0" i="0" u="sng" strike="noStrike" kern="1200" cap="none" spc="0" normalizeH="0" baseline="0" noProof="0" dirty="0">
                <a:ln>
                  <a:noFill/>
                </a:ln>
                <a:solidFill>
                  <a:prstClr val="black"/>
                </a:solidFill>
                <a:effectLst/>
                <a:uLnTx/>
                <a:uFillTx/>
                <a:latin typeface="Calibri"/>
                <a:ea typeface="Verdana" panose="020B0604030504040204" pitchFamily="34" charset="0"/>
                <a:cs typeface="Arial" panose="020B0604020202020204" pitchFamily="34" charset="0"/>
              </a:rPr>
              <a:t> </a:t>
            </a:r>
            <a:r>
              <a:rPr kumimoji="0" lang="en-US"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Arial" panose="020B0604020202020204" pitchFamily="34" charset="0"/>
              </a:rPr>
              <a:t>under the responsibility of INFCOM in the long-term;</a:t>
            </a:r>
          </a:p>
          <a:p>
            <a:pPr marL="457200" marR="0" lvl="0" indent="-457200" algn="l" defTabSz="914400" rtl="0" eaLnBrk="1" fontAlgn="auto" latinLnBrk="0" hangingPunct="1">
              <a:lnSpc>
                <a:spcPct val="107000"/>
              </a:lnSpc>
              <a:spcBef>
                <a:spcPts val="0"/>
              </a:spcBef>
              <a:spcAft>
                <a:spcPts val="0"/>
              </a:spcAft>
              <a:buClrTx/>
              <a:buSzTx/>
              <a:buFont typeface="+mj-lt"/>
              <a:buAutoNum type="arabicParenR" startAt="3"/>
              <a:tabLst/>
              <a:defRPr/>
            </a:pPr>
            <a:r>
              <a:rPr kumimoji="0" lang="en-US" sz="2400" b="1" i="0" u="none" strike="noStrike" kern="1200" cap="none" spc="0" normalizeH="0" baseline="0" noProof="0" dirty="0">
                <a:ln>
                  <a:noFill/>
                </a:ln>
                <a:solidFill>
                  <a:prstClr val="black"/>
                </a:solidFill>
                <a:effectLst/>
                <a:uLnTx/>
                <a:uFillTx/>
                <a:latin typeface="Calibri"/>
                <a:ea typeface="Verdana" panose="020B0604030504040204" pitchFamily="34" charset="0"/>
                <a:cs typeface="Arial" panose="020B0604020202020204" pitchFamily="34" charset="0"/>
              </a:rPr>
              <a:t>Draft a recommendation on the substructure of INFCOM </a:t>
            </a:r>
            <a:r>
              <a:rPr kumimoji="0" lang="en-US" sz="2400" b="0" i="0" u="none" strike="noStrike" kern="1200" cap="none" spc="0" normalizeH="0" baseline="0" noProof="0" dirty="0">
                <a:ln>
                  <a:noFill/>
                </a:ln>
                <a:solidFill>
                  <a:prstClr val="black"/>
                </a:solidFill>
                <a:effectLst/>
                <a:uLnTx/>
                <a:uFillTx/>
                <a:latin typeface="Calibri"/>
                <a:ea typeface="Verdana" panose="020B0604030504040204" pitchFamily="34" charset="0"/>
                <a:cs typeface="Arial" panose="020B0604020202020204" pitchFamily="34" charset="0"/>
              </a:rPr>
              <a:t>to support the development and implementation of the processes according to the generic principles.</a:t>
            </a:r>
          </a:p>
        </p:txBody>
      </p:sp>
    </p:spTree>
    <p:extLst>
      <p:ext uri="{BB962C8B-B14F-4D97-AF65-F5344CB8AC3E}">
        <p14:creationId xmlns:p14="http://schemas.microsoft.com/office/powerpoint/2010/main" val="26647010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EEE602-97EB-43F0-BF20-1FF4AFBBAD11}"/>
              </a:ext>
            </a:extLst>
          </p:cNvPr>
          <p:cNvSpPr>
            <a:spLocks noGrp="1"/>
          </p:cNvSpPr>
          <p:nvPr>
            <p:ph type="title"/>
          </p:nvPr>
        </p:nvSpPr>
        <p:spPr/>
        <p:txBody>
          <a:bodyPr>
            <a:normAutofit/>
          </a:bodyPr>
          <a:lstStyle/>
          <a:p>
            <a:r>
              <a:rPr lang="de-DE" dirty="0"/>
              <a:t>Outline </a:t>
            </a:r>
            <a:r>
              <a:rPr lang="de-DE" dirty="0" err="1"/>
              <a:t>of</a:t>
            </a:r>
            <a:r>
              <a:rPr lang="de-DE" dirty="0"/>
              <a:t> </a:t>
            </a:r>
            <a:r>
              <a:rPr lang="de-DE" dirty="0" err="1"/>
              <a:t>the</a:t>
            </a:r>
            <a:r>
              <a:rPr lang="de-DE" dirty="0"/>
              <a:t> </a:t>
            </a:r>
            <a:r>
              <a:rPr lang="de-DE" dirty="0" err="1"/>
              <a:t>Pre</a:t>
            </a:r>
            <a:r>
              <a:rPr lang="de-DE" dirty="0"/>
              <a:t>-Information Session</a:t>
            </a:r>
          </a:p>
        </p:txBody>
      </p:sp>
      <p:graphicFrame>
        <p:nvGraphicFramePr>
          <p:cNvPr id="7" name="Inhaltsplatzhalter 6">
            <a:extLst>
              <a:ext uri="{FF2B5EF4-FFF2-40B4-BE49-F238E27FC236}">
                <a16:creationId xmlns:a16="http://schemas.microsoft.com/office/drawing/2014/main" id="{537A5D9C-1A91-4516-8949-FB73E337BEC0}"/>
              </a:ext>
            </a:extLst>
          </p:cNvPr>
          <p:cNvGraphicFramePr>
            <a:graphicFrameLocks noGrp="1"/>
          </p:cNvGraphicFramePr>
          <p:nvPr>
            <p:ph idx="1"/>
            <p:extLst>
              <p:ext uri="{D42A27DB-BD31-4B8C-83A1-F6EECF244321}">
                <p14:modId xmlns:p14="http://schemas.microsoft.com/office/powerpoint/2010/main" val="3917099818"/>
              </p:ext>
            </p:extLst>
          </p:nvPr>
        </p:nvGraphicFramePr>
        <p:xfrm>
          <a:off x="1017142" y="1684964"/>
          <a:ext cx="9760448" cy="4623072"/>
        </p:xfrm>
        <a:graphic>
          <a:graphicData uri="http://schemas.openxmlformats.org/drawingml/2006/table">
            <a:tbl>
              <a:tblPr firstRow="1" firstCol="1" bandRow="1"/>
              <a:tblGrid>
                <a:gridCol w="829854">
                  <a:extLst>
                    <a:ext uri="{9D8B030D-6E8A-4147-A177-3AD203B41FA5}">
                      <a16:colId xmlns:a16="http://schemas.microsoft.com/office/drawing/2014/main" val="4092624718"/>
                    </a:ext>
                  </a:extLst>
                </a:gridCol>
                <a:gridCol w="5988062">
                  <a:extLst>
                    <a:ext uri="{9D8B030D-6E8A-4147-A177-3AD203B41FA5}">
                      <a16:colId xmlns:a16="http://schemas.microsoft.com/office/drawing/2014/main" val="596275977"/>
                    </a:ext>
                  </a:extLst>
                </a:gridCol>
                <a:gridCol w="2942532">
                  <a:extLst>
                    <a:ext uri="{9D8B030D-6E8A-4147-A177-3AD203B41FA5}">
                      <a16:colId xmlns:a16="http://schemas.microsoft.com/office/drawing/2014/main" val="2930399415"/>
                    </a:ext>
                  </a:extLst>
                </a:gridCol>
              </a:tblGrid>
              <a:tr h="478821">
                <a:tc>
                  <a:txBody>
                    <a:bodyPr/>
                    <a:lstStyle/>
                    <a:p>
                      <a:pPr marR="25400" algn="ctr">
                        <a:spcBef>
                          <a:spcPts val="200"/>
                        </a:spcBef>
                        <a:spcAft>
                          <a:spcPts val="200"/>
                        </a:spcAft>
                      </a:pPr>
                      <a:r>
                        <a:rPr lang="en-GB" sz="2000" dirty="0">
                          <a:effectLst/>
                          <a:latin typeface="Verdana" panose="020B0604030504040204" pitchFamily="34" charset="0"/>
                          <a:ea typeface="Calibri" panose="020F0502020204030204" pitchFamily="34" charset="0"/>
                          <a:cs typeface="Arial" panose="020B0604020202020204" pitchFamily="34" charset="0"/>
                        </a:rPr>
                        <a:t>Item</a:t>
                      </a:r>
                      <a:endParaRPr lang="de-DE"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5400" algn="ctr">
                        <a:spcBef>
                          <a:spcPts val="200"/>
                        </a:spcBef>
                        <a:spcAft>
                          <a:spcPts val="200"/>
                        </a:spcAft>
                      </a:pPr>
                      <a:r>
                        <a:rPr lang="es-ES" sz="2000" i="1" dirty="0" err="1">
                          <a:effectLst/>
                          <a:latin typeface="Verdana" panose="020B0604030504040204" pitchFamily="34" charset="0"/>
                          <a:ea typeface="Calibri" panose="020F0502020204030204" pitchFamily="34" charset="0"/>
                          <a:cs typeface="Arial" panose="020B0604020202020204" pitchFamily="34" charset="0"/>
                        </a:rPr>
                        <a:t>Title</a:t>
                      </a:r>
                      <a:endParaRPr lang="de-DE"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R="25400" algn="ctr">
                        <a:spcBef>
                          <a:spcPts val="200"/>
                        </a:spcBef>
                        <a:spcAft>
                          <a:spcPts val="200"/>
                        </a:spcAft>
                      </a:pPr>
                      <a:r>
                        <a:rPr lang="es-ES" sz="2000" i="1" dirty="0">
                          <a:effectLst/>
                          <a:latin typeface="Verdana" panose="020B0604030504040204" pitchFamily="34" charset="0"/>
                          <a:ea typeface="Calibri" panose="020F0502020204030204" pitchFamily="34" charset="0"/>
                          <a:cs typeface="Arial" panose="020B0604020202020204" pitchFamily="34" charset="0"/>
                        </a:rPr>
                        <a:t>Speaker</a:t>
                      </a:r>
                      <a:endParaRPr lang="de-DE"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423609"/>
                  </a:ext>
                </a:extLst>
              </a:tr>
              <a:tr h="1053073">
                <a:tc>
                  <a:txBody>
                    <a:bodyPr/>
                    <a:lstStyle/>
                    <a:p>
                      <a:pPr algn="ctr">
                        <a:spcAft>
                          <a:spcPts val="0"/>
                        </a:spcAft>
                      </a:pPr>
                      <a:r>
                        <a:rPr lang="es-ES" sz="2000" dirty="0">
                          <a:effectLst/>
                          <a:latin typeface="Verdana" panose="020B0604030504040204" pitchFamily="34" charset="0"/>
                          <a:ea typeface="Calibri" panose="020F0502020204030204" pitchFamily="34" charset="0"/>
                          <a:cs typeface="Arial" panose="020B0604020202020204" pitchFamily="34" charset="0"/>
                        </a:rPr>
                        <a:t>1</a:t>
                      </a:r>
                      <a:endParaRPr lang="de-DE"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indent="0" algn="l">
                        <a:lnSpc>
                          <a:spcPct val="115000"/>
                        </a:lnSpc>
                        <a:spcAft>
                          <a:spcPts val="0"/>
                        </a:spcAft>
                      </a:pPr>
                      <a:r>
                        <a:rPr lang="es-ES" sz="2000" dirty="0" err="1">
                          <a:effectLst/>
                          <a:latin typeface="Verdana" panose="020B0604030504040204" pitchFamily="34" charset="0"/>
                          <a:ea typeface="Arial" panose="020B0604020202020204" pitchFamily="34" charset="0"/>
                          <a:cs typeface="Arial" panose="020B0604020202020204" pitchFamily="34" charset="0"/>
                        </a:rPr>
                        <a:t>Introduction</a:t>
                      </a:r>
                      <a:r>
                        <a:rPr lang="es-ES" sz="2000" dirty="0">
                          <a:effectLst/>
                          <a:latin typeface="Verdana" panose="020B0604030504040204" pitchFamily="34" charset="0"/>
                          <a:ea typeface="Arial" panose="020B0604020202020204" pitchFamily="34" charset="0"/>
                          <a:cs typeface="Arial" panose="020B0604020202020204" pitchFamily="34" charset="0"/>
                        </a:rPr>
                        <a:t> </a:t>
                      </a:r>
                      <a:r>
                        <a:rPr lang="es-ES" sz="2000" dirty="0" err="1">
                          <a:effectLst/>
                          <a:latin typeface="Verdana" panose="020B0604030504040204" pitchFamily="34" charset="0"/>
                          <a:ea typeface="Arial" panose="020B0604020202020204" pitchFamily="34" charset="0"/>
                          <a:cs typeface="Arial" panose="020B0604020202020204" pitchFamily="34" charset="0"/>
                        </a:rPr>
                        <a:t>to</a:t>
                      </a:r>
                      <a:r>
                        <a:rPr lang="es-ES" sz="2000" dirty="0">
                          <a:effectLst/>
                          <a:latin typeface="Verdana" panose="020B0604030504040204" pitchFamily="34" charset="0"/>
                          <a:ea typeface="Arial" panose="020B0604020202020204" pitchFamily="34" charset="0"/>
                          <a:cs typeface="Arial" panose="020B0604020202020204" pitchFamily="34" charset="0"/>
                        </a:rPr>
                        <a:t> </a:t>
                      </a:r>
                      <a:r>
                        <a:rPr lang="es-ES" sz="2000" dirty="0" err="1">
                          <a:effectLst/>
                          <a:latin typeface="Verdana" panose="020B0604030504040204" pitchFamily="34" charset="0"/>
                          <a:ea typeface="Arial" panose="020B0604020202020204" pitchFamily="34" charset="0"/>
                          <a:cs typeface="Arial" panose="020B0604020202020204" pitchFamily="34" charset="0"/>
                        </a:rPr>
                        <a:t>RWCs</a:t>
                      </a:r>
                      <a:r>
                        <a:rPr lang="es-ES" sz="2000" dirty="0">
                          <a:effectLst/>
                          <a:latin typeface="Verdana" panose="020B0604030504040204" pitchFamily="34" charset="0"/>
                          <a:ea typeface="Arial" panose="020B0604020202020204" pitchFamily="34" charset="0"/>
                          <a:cs typeface="Arial" panose="020B0604020202020204" pitchFamily="34" charset="0"/>
                        </a:rPr>
                        <a:t> </a:t>
                      </a:r>
                      <a:r>
                        <a:rPr lang="es-ES" sz="2000" dirty="0" err="1">
                          <a:effectLst/>
                          <a:latin typeface="Verdana" panose="020B0604030504040204" pitchFamily="34" charset="0"/>
                          <a:ea typeface="Arial" panose="020B0604020202020204" pitchFamily="34" charset="0"/>
                          <a:cs typeface="Arial" panose="020B0604020202020204" pitchFamily="34" charset="0"/>
                        </a:rPr>
                        <a:t>functions</a:t>
                      </a:r>
                      <a:r>
                        <a:rPr lang="es-ES" sz="2000" dirty="0">
                          <a:effectLst/>
                          <a:latin typeface="Verdana" panose="020B0604030504040204" pitchFamily="34" charset="0"/>
                          <a:ea typeface="Arial" panose="020B0604020202020204" pitchFamily="34" charset="0"/>
                          <a:cs typeface="Arial" panose="020B0604020202020204" pitchFamily="34" charset="0"/>
                        </a:rPr>
                        <a:t> and status </a:t>
                      </a:r>
                      <a:r>
                        <a:rPr lang="es-ES" sz="2000" dirty="0" err="1">
                          <a:effectLst/>
                          <a:latin typeface="Verdana" panose="020B0604030504040204" pitchFamily="34" charset="0"/>
                          <a:ea typeface="Arial" panose="020B0604020202020204" pitchFamily="34" charset="0"/>
                          <a:cs typeface="Arial" panose="020B0604020202020204" pitchFamily="34" charset="0"/>
                        </a:rPr>
                        <a:t>of</a:t>
                      </a:r>
                      <a:r>
                        <a:rPr lang="es-ES" sz="2000" dirty="0">
                          <a:effectLst/>
                          <a:latin typeface="Verdana" panose="020B0604030504040204" pitchFamily="34" charset="0"/>
                          <a:ea typeface="Arial" panose="020B0604020202020204" pitchFamily="34" charset="0"/>
                          <a:cs typeface="Arial" panose="020B0604020202020204" pitchFamily="34" charset="0"/>
                        </a:rPr>
                        <a:t> </a:t>
                      </a:r>
                      <a:r>
                        <a:rPr lang="es-ES" sz="2000" dirty="0" err="1">
                          <a:effectLst/>
                          <a:latin typeface="Verdana" panose="020B0604030504040204" pitchFamily="34" charset="0"/>
                          <a:ea typeface="Arial" panose="020B0604020202020204" pitchFamily="34" charset="0"/>
                          <a:cs typeface="Arial" panose="020B0604020202020204" pitchFamily="34" charset="0"/>
                        </a:rPr>
                        <a:t>implementation</a:t>
                      </a:r>
                      <a:endParaRPr lang="de-DE"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dirty="0">
                          <a:effectLst/>
                          <a:latin typeface="Verdana" panose="020B0604030504040204" pitchFamily="34" charset="0"/>
                          <a:ea typeface="Calibri" panose="020F0502020204030204" pitchFamily="34" charset="0"/>
                          <a:cs typeface="Arial" panose="020B0604020202020204" pitchFamily="34" charset="0"/>
                        </a:rPr>
                        <a:t>Luis Nunes</a:t>
                      </a:r>
                      <a:endParaRPr lang="de-DE" sz="1800" dirty="0">
                        <a:effectLst/>
                        <a:latin typeface="Arial" panose="020B0604020202020204" pitchFamily="34" charset="0"/>
                        <a:ea typeface="SimSun" panose="02010600030101010101" pitchFamily="2" charset="-122"/>
                        <a:cs typeface="Arial" panose="020B0604020202020204" pitchFamily="34" charset="0"/>
                      </a:endParaRPr>
                    </a:p>
                    <a:p>
                      <a:pPr algn="ctr">
                        <a:spcAft>
                          <a:spcPts val="0"/>
                        </a:spcAft>
                      </a:pPr>
                      <a:r>
                        <a:rPr lang="es-ES" sz="2000" dirty="0">
                          <a:effectLst/>
                          <a:latin typeface="Verdana" panose="020B0604030504040204" pitchFamily="34" charset="0"/>
                          <a:ea typeface="Calibri" panose="020F0502020204030204" pitchFamily="34" charset="0"/>
                          <a:cs typeface="Arial" panose="020B0604020202020204" pitchFamily="34" charset="0"/>
                        </a:rPr>
                        <a:t>(WMO </a:t>
                      </a:r>
                      <a:r>
                        <a:rPr lang="es-ES" sz="2000" dirty="0" err="1">
                          <a:effectLst/>
                          <a:latin typeface="Verdana" panose="020B0604030504040204" pitchFamily="34" charset="0"/>
                          <a:ea typeface="Calibri" panose="020F0502020204030204" pitchFamily="34" charset="0"/>
                          <a:cs typeface="Arial" panose="020B0604020202020204" pitchFamily="34" charset="0"/>
                        </a:rPr>
                        <a:t>Secretariat</a:t>
                      </a:r>
                      <a:r>
                        <a:rPr lang="es-ES" sz="2000" dirty="0">
                          <a:effectLst/>
                          <a:latin typeface="Verdana" panose="020B0604030504040204" pitchFamily="34" charset="0"/>
                          <a:ea typeface="Calibri" panose="020F0502020204030204" pitchFamily="34" charset="0"/>
                          <a:cs typeface="Arial" panose="020B0604020202020204" pitchFamily="34" charset="0"/>
                        </a:rPr>
                        <a:t>)</a:t>
                      </a:r>
                      <a:endParaRPr lang="de-DE"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2404606"/>
                  </a:ext>
                </a:extLst>
              </a:tr>
              <a:tr h="1654716">
                <a:tc>
                  <a:txBody>
                    <a:bodyPr/>
                    <a:lstStyle/>
                    <a:p>
                      <a:pPr algn="ctr">
                        <a:spcAft>
                          <a:spcPts val="0"/>
                        </a:spcAft>
                      </a:pPr>
                      <a:r>
                        <a:rPr lang="es-ES" sz="2000">
                          <a:effectLst/>
                          <a:latin typeface="Verdana" panose="020B0604030504040204" pitchFamily="34" charset="0"/>
                          <a:ea typeface="Calibri" panose="020F0502020204030204" pitchFamily="34" charset="0"/>
                          <a:cs typeface="Arial" panose="020B0604020202020204" pitchFamily="34" charset="0"/>
                        </a:rPr>
                        <a:t>2</a:t>
                      </a:r>
                      <a:endParaRPr lang="de-DE" sz="180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s-ES" sz="2000" dirty="0" err="1">
                          <a:effectLst/>
                          <a:latin typeface="Verdana" panose="020B0604030504040204" pitchFamily="34" charset="0"/>
                          <a:ea typeface="Calibri" panose="020F0502020204030204" pitchFamily="34" charset="0"/>
                          <a:cs typeface="Arial" panose="020B0604020202020204" pitchFamily="34" charset="0"/>
                        </a:rPr>
                        <a:t>RWCs</a:t>
                      </a:r>
                      <a:r>
                        <a:rPr lang="es-ES" sz="2000" dirty="0">
                          <a:effectLst/>
                          <a:latin typeface="Verdana" panose="020B0604030504040204" pitchFamily="34" charset="0"/>
                          <a:ea typeface="Calibri" panose="020F0502020204030204" pitchFamily="34" charset="0"/>
                          <a:cs typeface="Arial" panose="020B0604020202020204" pitchFamily="34" charset="0"/>
                        </a:rPr>
                        <a:t> </a:t>
                      </a:r>
                      <a:r>
                        <a:rPr lang="es-ES" sz="2000" dirty="0" err="1">
                          <a:effectLst/>
                          <a:latin typeface="Verdana" panose="020B0604030504040204" pitchFamily="34" charset="0"/>
                          <a:ea typeface="Calibri" panose="020F0502020204030204" pitchFamily="34" charset="0"/>
                          <a:cs typeface="Arial" panose="020B0604020202020204" pitchFamily="34" charset="0"/>
                        </a:rPr>
                        <a:t>audit</a:t>
                      </a:r>
                      <a:r>
                        <a:rPr lang="es-ES" sz="2000" dirty="0">
                          <a:effectLst/>
                          <a:latin typeface="Verdana" panose="020B0604030504040204" pitchFamily="34" charset="0"/>
                          <a:ea typeface="Calibri" panose="020F0502020204030204" pitchFamily="34" charset="0"/>
                          <a:cs typeface="Arial" panose="020B0604020202020204" pitchFamily="34" charset="0"/>
                        </a:rPr>
                        <a:t> </a:t>
                      </a:r>
                      <a:r>
                        <a:rPr lang="es-ES" sz="2000" dirty="0" err="1">
                          <a:effectLst/>
                          <a:latin typeface="Verdana" panose="020B0604030504040204" pitchFamily="34" charset="0"/>
                          <a:ea typeface="Calibri" panose="020F0502020204030204" pitchFamily="34" charset="0"/>
                          <a:cs typeface="Arial" panose="020B0604020202020204" pitchFamily="34" charset="0"/>
                        </a:rPr>
                        <a:t>programme</a:t>
                      </a:r>
                      <a:r>
                        <a:rPr lang="es-ES" sz="2000" dirty="0">
                          <a:effectLst/>
                          <a:latin typeface="Verdana" panose="020B0604030504040204" pitchFamily="34" charset="0"/>
                          <a:ea typeface="Calibri" panose="020F0502020204030204" pitchFamily="34" charset="0"/>
                          <a:cs typeface="Arial" panose="020B0604020202020204" pitchFamily="34" charset="0"/>
                        </a:rPr>
                        <a:t> and test/</a:t>
                      </a:r>
                      <a:r>
                        <a:rPr lang="es-ES" sz="2000" dirty="0" err="1">
                          <a:effectLst/>
                          <a:latin typeface="Verdana" panose="020B0604030504040204" pitchFamily="34" charset="0"/>
                          <a:ea typeface="Calibri" panose="020F0502020204030204" pitchFamily="34" charset="0"/>
                          <a:cs typeface="Arial" panose="020B0604020202020204" pitchFamily="34" charset="0"/>
                        </a:rPr>
                        <a:t>pilot</a:t>
                      </a:r>
                      <a:r>
                        <a:rPr lang="es-ES" sz="2000" dirty="0">
                          <a:effectLst/>
                          <a:latin typeface="Verdana" panose="020B0604030504040204" pitchFamily="34" charset="0"/>
                          <a:ea typeface="Calibri" panose="020F0502020204030204" pitchFamily="34" charset="0"/>
                          <a:cs typeface="Arial" panose="020B0604020202020204" pitchFamily="34" charset="0"/>
                        </a:rPr>
                        <a:t> </a:t>
                      </a:r>
                      <a:r>
                        <a:rPr lang="es-ES" sz="2000" dirty="0" err="1">
                          <a:effectLst/>
                          <a:latin typeface="Verdana" panose="020B0604030504040204" pitchFamily="34" charset="0"/>
                          <a:ea typeface="Calibri" panose="020F0502020204030204" pitchFamily="34" charset="0"/>
                          <a:cs typeface="Arial" panose="020B0604020202020204" pitchFamily="34" charset="0"/>
                        </a:rPr>
                        <a:t>audit</a:t>
                      </a:r>
                      <a:r>
                        <a:rPr lang="es-ES" sz="2000" dirty="0">
                          <a:effectLst/>
                          <a:latin typeface="Verdana" panose="020B0604030504040204" pitchFamily="34" charset="0"/>
                          <a:ea typeface="Calibri" panose="020F0502020204030204" pitchFamily="34" charset="0"/>
                          <a:cs typeface="Arial" panose="020B0604020202020204" pitchFamily="34" charset="0"/>
                        </a:rPr>
                        <a:t> </a:t>
                      </a:r>
                      <a:r>
                        <a:rPr lang="es-ES" sz="2000" dirty="0" err="1">
                          <a:effectLst/>
                          <a:latin typeface="Verdana" panose="020B0604030504040204" pitchFamily="34" charset="0"/>
                          <a:ea typeface="Calibri" panose="020F0502020204030204" pitchFamily="34" charset="0"/>
                          <a:cs typeface="Arial" panose="020B0604020202020204" pitchFamily="34" charset="0"/>
                        </a:rPr>
                        <a:t>with</a:t>
                      </a:r>
                      <a:r>
                        <a:rPr lang="es-ES" sz="2000" dirty="0">
                          <a:effectLst/>
                          <a:latin typeface="Verdana" panose="020B0604030504040204" pitchFamily="34" charset="0"/>
                          <a:ea typeface="Calibri" panose="020F0502020204030204" pitchFamily="34" charset="0"/>
                          <a:cs typeface="Arial" panose="020B0604020202020204" pitchFamily="34" charset="0"/>
                        </a:rPr>
                        <a:t> Argentina</a:t>
                      </a:r>
                    </a:p>
                    <a:p>
                      <a:pPr algn="l">
                        <a:spcAft>
                          <a:spcPts val="0"/>
                        </a:spcAft>
                      </a:pPr>
                      <a:r>
                        <a:rPr lang="de-DE" sz="2000" kern="1200" dirty="0">
                          <a:solidFill>
                            <a:schemeClr val="tx1"/>
                          </a:solidFill>
                          <a:effectLst/>
                          <a:latin typeface="Verdana" panose="020B0604030504040204" pitchFamily="34" charset="0"/>
                          <a:ea typeface="SimSun" panose="02010600030101010101" pitchFamily="2" charset="-122"/>
                          <a:cs typeface="Arial" panose="020B0604020202020204" pitchFamily="34" charset="0"/>
                        </a:rPr>
                        <a:t>Proposed </a:t>
                      </a:r>
                      <a:r>
                        <a:rPr lang="es-ES" sz="2000" kern="1200" dirty="0" err="1">
                          <a:solidFill>
                            <a:schemeClr val="tx1"/>
                          </a:solidFill>
                          <a:effectLst/>
                          <a:latin typeface="Verdana" panose="020B0604030504040204" pitchFamily="34" charset="0"/>
                          <a:ea typeface="Calibri" panose="020F0502020204030204" pitchFamily="34" charset="0"/>
                          <a:cs typeface="Arial" panose="020B0604020202020204" pitchFamily="34" charset="0"/>
                        </a:rPr>
                        <a:t>interim</a:t>
                      </a:r>
                      <a:r>
                        <a:rPr lang="es-ES" sz="2000"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 </a:t>
                      </a:r>
                      <a:r>
                        <a:rPr lang="es-ES" sz="2000" kern="1200" dirty="0" err="1">
                          <a:solidFill>
                            <a:schemeClr val="tx1"/>
                          </a:solidFill>
                          <a:effectLst/>
                          <a:latin typeface="Verdana" panose="020B0604030504040204" pitchFamily="34" charset="0"/>
                          <a:ea typeface="Calibri" panose="020F0502020204030204" pitchFamily="34" charset="0"/>
                          <a:cs typeface="Arial" panose="020B0604020202020204" pitchFamily="34" charset="0"/>
                        </a:rPr>
                        <a:t>approach</a:t>
                      </a:r>
                      <a:r>
                        <a:rPr lang="es-ES" sz="2000"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 </a:t>
                      </a:r>
                      <a:r>
                        <a:rPr lang="es-ES" sz="2000" kern="1200" dirty="0" err="1">
                          <a:solidFill>
                            <a:schemeClr val="tx1"/>
                          </a:solidFill>
                          <a:effectLst/>
                          <a:latin typeface="Verdana" panose="020B0604030504040204" pitchFamily="34" charset="0"/>
                          <a:ea typeface="Calibri" panose="020F0502020204030204" pitchFamily="34" charset="0"/>
                          <a:cs typeface="Arial" panose="020B0604020202020204" pitchFamily="34" charset="0"/>
                        </a:rPr>
                        <a:t>for</a:t>
                      </a:r>
                      <a:r>
                        <a:rPr lang="es-ES" sz="2000"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 </a:t>
                      </a:r>
                      <a:r>
                        <a:rPr lang="es-ES" sz="2000" kern="1200" dirty="0" err="1">
                          <a:solidFill>
                            <a:schemeClr val="tx1"/>
                          </a:solidFill>
                          <a:effectLst/>
                          <a:latin typeface="Verdana" panose="020B0604030504040204" pitchFamily="34" charset="0"/>
                          <a:ea typeface="Calibri" panose="020F0502020204030204" pitchFamily="34" charset="0"/>
                          <a:cs typeface="Arial" panose="020B0604020202020204" pitchFamily="34" charset="0"/>
                        </a:rPr>
                        <a:t>assessment</a:t>
                      </a:r>
                      <a:r>
                        <a:rPr lang="es-ES" sz="2000"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 of </a:t>
                      </a:r>
                      <a:r>
                        <a:rPr lang="es-ES" sz="2000" kern="1200" dirty="0" err="1">
                          <a:solidFill>
                            <a:schemeClr val="tx1"/>
                          </a:solidFill>
                          <a:effectLst/>
                          <a:latin typeface="Verdana" panose="020B0604030504040204" pitchFamily="34" charset="0"/>
                          <a:ea typeface="Calibri" panose="020F0502020204030204" pitchFamily="34" charset="0"/>
                          <a:cs typeface="Arial" panose="020B0604020202020204" pitchFamily="34" charset="0"/>
                        </a:rPr>
                        <a:t>RWCs</a:t>
                      </a:r>
                      <a:r>
                        <a:rPr lang="es-ES" sz="2000"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 (draft </a:t>
                      </a:r>
                      <a:r>
                        <a:rPr lang="es-ES" sz="2000" kern="1200" dirty="0" err="1">
                          <a:solidFill>
                            <a:schemeClr val="tx1"/>
                          </a:solidFill>
                          <a:effectLst/>
                          <a:latin typeface="Verdana" panose="020B0604030504040204" pitchFamily="34" charset="0"/>
                          <a:ea typeface="Calibri" panose="020F0502020204030204" pitchFamily="34" charset="0"/>
                          <a:cs typeface="Arial" panose="020B0604020202020204" pitchFamily="34" charset="0"/>
                        </a:rPr>
                        <a:t>Decision</a:t>
                      </a:r>
                      <a:r>
                        <a:rPr lang="es-ES" sz="2000"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 8.5(4)/2 (INFCOM-3))</a:t>
                      </a:r>
                      <a:endParaRPr lang="de-DE" sz="2000" kern="1200" dirty="0">
                        <a:solidFill>
                          <a:schemeClr val="tx1"/>
                        </a:solidFill>
                        <a:effectLst/>
                        <a:latin typeface="Verdana" panose="020B060403050404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dirty="0">
                          <a:effectLst/>
                          <a:latin typeface="Verdana" panose="020B0604030504040204" pitchFamily="34" charset="0"/>
                          <a:ea typeface="Calibri" panose="020F0502020204030204" pitchFamily="34" charset="0"/>
                          <a:cs typeface="Arial" panose="020B0604020202020204" pitchFamily="34" charset="0"/>
                        </a:rPr>
                        <a:t>Tanja Kleinert</a:t>
                      </a:r>
                      <a:endParaRPr lang="de-DE" sz="1800" dirty="0">
                        <a:effectLst/>
                        <a:latin typeface="Arial" panose="020B0604020202020204" pitchFamily="34" charset="0"/>
                        <a:ea typeface="SimSun" panose="02010600030101010101" pitchFamily="2" charset="-122"/>
                        <a:cs typeface="Arial" panose="020B0604020202020204" pitchFamily="34" charset="0"/>
                      </a:endParaRPr>
                    </a:p>
                    <a:p>
                      <a:pPr algn="ctr">
                        <a:spcAft>
                          <a:spcPts val="0"/>
                        </a:spcAft>
                      </a:pPr>
                      <a:r>
                        <a:rPr lang="es-ES" sz="2000" dirty="0">
                          <a:effectLst/>
                          <a:latin typeface="Verdana" panose="020B0604030504040204" pitchFamily="34" charset="0"/>
                          <a:ea typeface="Calibri" panose="020F0502020204030204" pitchFamily="34" charset="0"/>
                          <a:cs typeface="Arial" panose="020B0604020202020204" pitchFamily="34" charset="0"/>
                        </a:rPr>
                        <a:t>(Germany)</a:t>
                      </a:r>
                      <a:endParaRPr lang="de-DE"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15590358"/>
                  </a:ext>
                </a:extLst>
              </a:tr>
              <a:tr h="1436462">
                <a:tc>
                  <a:txBody>
                    <a:bodyPr/>
                    <a:lstStyle/>
                    <a:p>
                      <a:pPr algn="ctr">
                        <a:spcAft>
                          <a:spcPts val="0"/>
                        </a:spcAft>
                      </a:pPr>
                      <a:r>
                        <a:rPr lang="es-ES" sz="2000" dirty="0">
                          <a:effectLst/>
                          <a:latin typeface="Verdana" panose="020B0604030504040204" pitchFamily="34" charset="0"/>
                          <a:ea typeface="Calibri" panose="020F0502020204030204" pitchFamily="34" charset="0"/>
                          <a:cs typeface="Arial" panose="020B0604020202020204" pitchFamily="34" charset="0"/>
                        </a:rPr>
                        <a:t>3</a:t>
                      </a:r>
                      <a:endParaRPr lang="de-DE"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s-ES" sz="2000" dirty="0" err="1">
                          <a:effectLst/>
                          <a:latin typeface="Verdana" panose="020B0604030504040204" pitchFamily="34" charset="0"/>
                          <a:ea typeface="Calibri" panose="020F0502020204030204" pitchFamily="34" charset="0"/>
                          <a:cs typeface="Arial" panose="020B0604020202020204" pitchFamily="34" charset="0"/>
                        </a:rPr>
                        <a:t>Proposed</a:t>
                      </a:r>
                      <a:r>
                        <a:rPr lang="es-ES" sz="2000" dirty="0">
                          <a:effectLst/>
                          <a:latin typeface="Verdana" panose="020B0604030504040204" pitchFamily="34" charset="0"/>
                          <a:ea typeface="Calibri" panose="020F0502020204030204" pitchFamily="34" charset="0"/>
                          <a:cs typeface="Arial" panose="020B0604020202020204" pitchFamily="34" charset="0"/>
                        </a:rPr>
                        <a:t> new </a:t>
                      </a:r>
                      <a:r>
                        <a:rPr lang="es-ES" sz="2000" dirty="0" err="1">
                          <a:effectLst/>
                          <a:latin typeface="Verdana" panose="020B0604030504040204" pitchFamily="34" charset="0"/>
                          <a:ea typeface="Calibri" panose="020F0502020204030204" pitchFamily="34" charset="0"/>
                          <a:cs typeface="Arial" panose="020B0604020202020204" pitchFamily="34" charset="0"/>
                        </a:rPr>
                        <a:t>Study</a:t>
                      </a:r>
                      <a:r>
                        <a:rPr lang="es-ES" sz="2000" dirty="0">
                          <a:effectLst/>
                          <a:latin typeface="Verdana" panose="020B0604030504040204" pitchFamily="34" charset="0"/>
                          <a:ea typeface="Calibri" panose="020F0502020204030204" pitchFamily="34" charset="0"/>
                          <a:cs typeface="Arial" panose="020B0604020202020204" pitchFamily="34" charset="0"/>
                        </a:rPr>
                        <a:t> </a:t>
                      </a:r>
                      <a:r>
                        <a:rPr lang="es-ES" sz="2000" dirty="0" err="1">
                          <a:effectLst/>
                          <a:latin typeface="Verdana" panose="020B0604030504040204" pitchFamily="34" charset="0"/>
                          <a:ea typeface="Calibri" panose="020F0502020204030204" pitchFamily="34" charset="0"/>
                          <a:cs typeface="Arial" panose="020B0604020202020204" pitchFamily="34" charset="0"/>
                        </a:rPr>
                        <a:t>Group</a:t>
                      </a:r>
                      <a:r>
                        <a:rPr lang="es-ES" sz="2000" dirty="0">
                          <a:effectLst/>
                          <a:latin typeface="Verdana" panose="020B0604030504040204" pitchFamily="34" charset="0"/>
                          <a:ea typeface="Calibri" panose="020F0502020204030204" pitchFamily="34" charset="0"/>
                          <a:cs typeface="Arial" panose="020B0604020202020204" pitchFamily="34" charset="0"/>
                        </a:rPr>
                        <a:t> </a:t>
                      </a:r>
                      <a:r>
                        <a:rPr lang="es-ES" sz="2000" dirty="0" err="1">
                          <a:effectLst/>
                          <a:latin typeface="Verdana" panose="020B0604030504040204" pitchFamily="34" charset="0"/>
                          <a:ea typeface="Calibri" panose="020F0502020204030204" pitchFamily="34" charset="0"/>
                          <a:cs typeface="Arial" panose="020B0604020202020204" pitchFamily="34" charset="0"/>
                        </a:rPr>
                        <a:t>on</a:t>
                      </a:r>
                      <a:r>
                        <a:rPr lang="es-ES" sz="2000" dirty="0">
                          <a:effectLst/>
                          <a:latin typeface="Verdana" panose="020B0604030504040204" pitchFamily="34" charset="0"/>
                          <a:ea typeface="Calibri" panose="020F0502020204030204" pitchFamily="34" charset="0"/>
                          <a:cs typeface="Arial" panose="020B0604020202020204" pitchFamily="34" charset="0"/>
                        </a:rPr>
                        <a:t> Centres </a:t>
                      </a:r>
                      <a:r>
                        <a:rPr lang="es-ES" sz="2000" dirty="0" err="1">
                          <a:effectLst/>
                          <a:latin typeface="Verdana" panose="020B0604030504040204" pitchFamily="34" charset="0"/>
                          <a:ea typeface="Calibri" panose="020F0502020204030204" pitchFamily="34" charset="0"/>
                          <a:cs typeface="Arial" panose="020B0604020202020204" pitchFamily="34" charset="0"/>
                        </a:rPr>
                        <a:t>Assessment</a:t>
                      </a:r>
                      <a:r>
                        <a:rPr lang="es-ES" sz="2000" dirty="0">
                          <a:effectLst/>
                          <a:latin typeface="Verdana" panose="020B0604030504040204" pitchFamily="34" charset="0"/>
                          <a:ea typeface="Calibri" panose="020F0502020204030204" pitchFamily="34" charset="0"/>
                          <a:cs typeface="Arial" panose="020B0604020202020204" pitchFamily="34" charset="0"/>
                        </a:rPr>
                        <a:t>, </a:t>
                      </a:r>
                      <a:r>
                        <a:rPr lang="es-ES" sz="2000" dirty="0" err="1">
                          <a:effectLst/>
                          <a:latin typeface="Verdana" panose="020B0604030504040204" pitchFamily="34" charset="0"/>
                          <a:ea typeface="Calibri" panose="020F0502020204030204" pitchFamily="34" charset="0"/>
                          <a:cs typeface="Arial" panose="020B0604020202020204" pitchFamily="34" charset="0"/>
                        </a:rPr>
                        <a:t>Designation</a:t>
                      </a:r>
                      <a:r>
                        <a:rPr lang="es-ES" sz="2000" dirty="0">
                          <a:effectLst/>
                          <a:latin typeface="Verdana" panose="020B0604030504040204" pitchFamily="34" charset="0"/>
                          <a:ea typeface="Calibri" panose="020F0502020204030204" pitchFamily="34" charset="0"/>
                          <a:cs typeface="Arial" panose="020B0604020202020204" pitchFamily="34" charset="0"/>
                        </a:rPr>
                        <a:t> and </a:t>
                      </a:r>
                      <a:r>
                        <a:rPr lang="es-ES" sz="2000" dirty="0" err="1">
                          <a:effectLst/>
                          <a:latin typeface="Verdana" panose="020B0604030504040204" pitchFamily="34" charset="0"/>
                          <a:ea typeface="Calibri" panose="020F0502020204030204" pitchFamily="34" charset="0"/>
                          <a:cs typeface="Arial" panose="020B0604020202020204" pitchFamily="34" charset="0"/>
                        </a:rPr>
                        <a:t>Compliance</a:t>
                      </a:r>
                      <a:r>
                        <a:rPr lang="es-ES" sz="2000" dirty="0">
                          <a:effectLst/>
                          <a:latin typeface="Verdana" panose="020B0604030504040204" pitchFamily="34" charset="0"/>
                          <a:ea typeface="Calibri" panose="020F0502020204030204" pitchFamily="34" charset="0"/>
                          <a:cs typeface="Arial" panose="020B0604020202020204" pitchFamily="34" charset="0"/>
                        </a:rPr>
                        <a:t> </a:t>
                      </a:r>
                      <a:r>
                        <a:rPr lang="es-ES" sz="2000" dirty="0" err="1">
                          <a:effectLst/>
                          <a:latin typeface="Verdana" panose="020B0604030504040204" pitchFamily="34" charset="0"/>
                          <a:ea typeface="Calibri" panose="020F0502020204030204" pitchFamily="34" charset="0"/>
                          <a:cs typeface="Arial" panose="020B0604020202020204" pitchFamily="34" charset="0"/>
                        </a:rPr>
                        <a:t>Review</a:t>
                      </a:r>
                      <a:r>
                        <a:rPr lang="es-ES" sz="2000" dirty="0">
                          <a:effectLst/>
                          <a:latin typeface="Verdana" panose="020B0604030504040204" pitchFamily="34" charset="0"/>
                          <a:ea typeface="Calibri" panose="020F0502020204030204" pitchFamily="34" charset="0"/>
                          <a:cs typeface="Arial" panose="020B0604020202020204" pitchFamily="34" charset="0"/>
                        </a:rPr>
                        <a:t> (</a:t>
                      </a:r>
                      <a:r>
                        <a:rPr lang="es-ES" sz="2000"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draft </a:t>
                      </a:r>
                      <a:r>
                        <a:rPr lang="es-ES" sz="2000" kern="1200" dirty="0" err="1">
                          <a:solidFill>
                            <a:schemeClr val="tx1"/>
                          </a:solidFill>
                          <a:effectLst/>
                          <a:latin typeface="Verdana" panose="020B0604030504040204" pitchFamily="34" charset="0"/>
                          <a:ea typeface="Calibri" panose="020F0502020204030204" pitchFamily="34" charset="0"/>
                          <a:cs typeface="Arial" panose="020B0604020202020204" pitchFamily="34" charset="0"/>
                        </a:rPr>
                        <a:t>Decision</a:t>
                      </a:r>
                      <a:r>
                        <a:rPr lang="es-ES" sz="2000" kern="1200" dirty="0">
                          <a:solidFill>
                            <a:schemeClr val="tx1"/>
                          </a:solidFill>
                          <a:effectLst/>
                          <a:latin typeface="Verdana" panose="020B0604030504040204" pitchFamily="34" charset="0"/>
                          <a:ea typeface="Calibri" panose="020F0502020204030204" pitchFamily="34" charset="0"/>
                          <a:cs typeface="Arial" panose="020B0604020202020204" pitchFamily="34" charset="0"/>
                        </a:rPr>
                        <a:t> 8.5(4)/1 (INFCOM-3</a:t>
                      </a:r>
                      <a:r>
                        <a:rPr lang="es-ES" sz="2000" dirty="0">
                          <a:effectLst/>
                          <a:latin typeface="Verdana" panose="020B0604030504040204" pitchFamily="34" charset="0"/>
                          <a:ea typeface="Calibri" panose="020F0502020204030204" pitchFamily="34" charset="0"/>
                          <a:cs typeface="Arial" panose="020B0604020202020204" pitchFamily="34" charset="0"/>
                        </a:rPr>
                        <a:t>)</a:t>
                      </a:r>
                      <a:endParaRPr lang="de-DE"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s-ES" sz="2000" dirty="0">
                          <a:effectLst/>
                          <a:latin typeface="Verdana" panose="020B0604030504040204" pitchFamily="34" charset="0"/>
                          <a:ea typeface="Calibri" panose="020F0502020204030204" pitchFamily="34" charset="0"/>
                          <a:cs typeface="Arial" panose="020B0604020202020204" pitchFamily="34" charset="0"/>
                        </a:rPr>
                        <a:t>Jitsuko Hasegawa</a:t>
                      </a:r>
                      <a:endParaRPr lang="de-DE" sz="1800" dirty="0">
                        <a:effectLst/>
                        <a:latin typeface="Arial" panose="020B0604020202020204" pitchFamily="34" charset="0"/>
                        <a:ea typeface="SimSun" panose="02010600030101010101" pitchFamily="2" charset="-122"/>
                        <a:cs typeface="Arial" panose="020B0604020202020204" pitchFamily="34" charset="0"/>
                      </a:endParaRPr>
                    </a:p>
                    <a:p>
                      <a:pPr algn="ctr">
                        <a:spcAft>
                          <a:spcPts val="0"/>
                        </a:spcAft>
                      </a:pPr>
                      <a:r>
                        <a:rPr lang="es-ES" sz="2000" dirty="0">
                          <a:effectLst/>
                          <a:latin typeface="Verdana" panose="020B0604030504040204" pitchFamily="34" charset="0"/>
                          <a:ea typeface="Calibri" panose="020F0502020204030204" pitchFamily="34" charset="0"/>
                          <a:cs typeface="Arial" panose="020B0604020202020204" pitchFamily="34" charset="0"/>
                        </a:rPr>
                        <a:t>(WMO </a:t>
                      </a:r>
                      <a:r>
                        <a:rPr lang="es-ES" sz="2000" dirty="0" err="1">
                          <a:effectLst/>
                          <a:latin typeface="Verdana" panose="020B0604030504040204" pitchFamily="34" charset="0"/>
                          <a:ea typeface="Calibri" panose="020F0502020204030204" pitchFamily="34" charset="0"/>
                          <a:cs typeface="Arial" panose="020B0604020202020204" pitchFamily="34" charset="0"/>
                        </a:rPr>
                        <a:t>Secretariat</a:t>
                      </a:r>
                      <a:r>
                        <a:rPr lang="es-ES" sz="2000" dirty="0">
                          <a:effectLst/>
                          <a:latin typeface="Verdana" panose="020B0604030504040204" pitchFamily="34" charset="0"/>
                          <a:ea typeface="Calibri" panose="020F0502020204030204" pitchFamily="34" charset="0"/>
                          <a:cs typeface="Arial" panose="020B0604020202020204" pitchFamily="34" charset="0"/>
                        </a:rPr>
                        <a:t>)</a:t>
                      </a:r>
                      <a:endParaRPr lang="de-DE" sz="1800" dirty="0">
                        <a:effectLst/>
                        <a:latin typeface="Arial" panose="020B0604020202020204" pitchFamily="34" charset="0"/>
                        <a:ea typeface="SimSun" panose="02010600030101010101" pitchFamily="2" charset="-122"/>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53376708"/>
                  </a:ext>
                </a:extLst>
              </a:tr>
            </a:tbl>
          </a:graphicData>
        </a:graphic>
      </p:graphicFrame>
    </p:spTree>
    <p:extLst>
      <p:ext uri="{BB962C8B-B14F-4D97-AF65-F5344CB8AC3E}">
        <p14:creationId xmlns:p14="http://schemas.microsoft.com/office/powerpoint/2010/main" val="285726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311442"/>
            <a:ext cx="12192000" cy="8196442"/>
          </a:xfrm>
          <a:prstGeom prst="rect">
            <a:avLst/>
          </a:prstGeom>
        </p:spPr>
      </p:pic>
      <p:sp>
        <p:nvSpPr>
          <p:cNvPr id="3" name="Slide Number Placeholder 2"/>
          <p:cNvSpPr>
            <a:spLocks noGrp="1"/>
          </p:cNvSpPr>
          <p:nvPr>
            <p:ph type="sldNum" sz="quarter" idx="12"/>
          </p:nvPr>
        </p:nvSpPr>
        <p:spPr/>
        <p:txBody>
          <a:bodyPr/>
          <a:lstStyle/>
          <a:p>
            <a:fld id="{9259AF2F-52C6-9B46-B8B2-0579234AE62E}" type="slidenum">
              <a:rPr lang="en-US" smtClean="0"/>
              <a:t>30</a:t>
            </a:fld>
            <a:endParaRPr lang="en-US" dirty="0"/>
          </a:p>
        </p:txBody>
      </p:sp>
      <p:sp>
        <p:nvSpPr>
          <p:cNvPr id="5" name="Title 1">
            <a:extLst>
              <a:ext uri="{FF2B5EF4-FFF2-40B4-BE49-F238E27FC236}">
                <a16:creationId xmlns:a16="http://schemas.microsoft.com/office/drawing/2014/main" id="{F351208C-D14B-4D5A-ABA4-F23E50C6674B}"/>
              </a:ext>
            </a:extLst>
          </p:cNvPr>
          <p:cNvSpPr txBox="1">
            <a:spLocks/>
          </p:cNvSpPr>
          <p:nvPr/>
        </p:nvSpPr>
        <p:spPr>
          <a:xfrm>
            <a:off x="1999200" y="1480907"/>
            <a:ext cx="8229600" cy="342884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dirty="0">
                <a:solidFill>
                  <a:schemeClr val="bg1"/>
                </a:solidFill>
              </a:rPr>
              <a:t>Thank You</a:t>
            </a:r>
          </a:p>
          <a:p>
            <a:r>
              <a:rPr lang="en-US" dirty="0">
                <a:solidFill>
                  <a:schemeClr val="bg1"/>
                </a:solidFill>
              </a:rPr>
              <a:t>Questions?</a:t>
            </a:r>
            <a:endParaRPr lang="en-US" b="1" dirty="0">
              <a:solidFill>
                <a:schemeClr val="bg1"/>
              </a:solidFill>
            </a:endParaRPr>
          </a:p>
        </p:txBody>
      </p:sp>
    </p:spTree>
    <p:extLst>
      <p:ext uri="{BB962C8B-B14F-4D97-AF65-F5344CB8AC3E}">
        <p14:creationId xmlns:p14="http://schemas.microsoft.com/office/powerpoint/2010/main" val="33112911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93353-53F3-4061-8EF9-F37F95CB6322}"/>
              </a:ext>
            </a:extLst>
          </p:cNvPr>
          <p:cNvSpPr>
            <a:spLocks noGrp="1"/>
          </p:cNvSpPr>
          <p:nvPr>
            <p:ph type="title"/>
          </p:nvPr>
        </p:nvSpPr>
        <p:spPr/>
        <p:txBody>
          <a:bodyPr>
            <a:noAutofit/>
          </a:bodyPr>
          <a:lstStyle/>
          <a:p>
            <a:r>
              <a:rPr lang="en-US" sz="3600" dirty="0"/>
              <a:t>Introduction to Regional WIGOS </a:t>
            </a:r>
            <a:r>
              <a:rPr lang="en-US" sz="3600" dirty="0" err="1"/>
              <a:t>Centres</a:t>
            </a:r>
            <a:r>
              <a:rPr lang="en-US" sz="3600" dirty="0"/>
              <a:t> functions and status of implementation</a:t>
            </a:r>
          </a:p>
        </p:txBody>
      </p:sp>
      <p:sp>
        <p:nvSpPr>
          <p:cNvPr id="3" name="Inhaltsplatzhalter 2">
            <a:extLst>
              <a:ext uri="{FF2B5EF4-FFF2-40B4-BE49-F238E27FC236}">
                <a16:creationId xmlns:a16="http://schemas.microsoft.com/office/drawing/2014/main" id="{21C9C695-CB4F-4003-85FC-020D3B1B2961}"/>
              </a:ext>
            </a:extLst>
          </p:cNvPr>
          <p:cNvSpPr>
            <a:spLocks noGrp="1"/>
          </p:cNvSpPr>
          <p:nvPr>
            <p:ph idx="1"/>
          </p:nvPr>
        </p:nvSpPr>
        <p:spPr/>
        <p:txBody>
          <a:bodyPr>
            <a:normAutofit/>
          </a:bodyPr>
          <a:lstStyle/>
          <a:p>
            <a:pPr marL="514350" indent="-514350">
              <a:buFont typeface="+mj-lt"/>
              <a:buAutoNum type="arabicPeriod"/>
            </a:pPr>
            <a:r>
              <a:rPr lang="en-US" sz="2800" dirty="0"/>
              <a:t>Background, concept and </a:t>
            </a:r>
            <a:r>
              <a:rPr lang="en-US" sz="2800" dirty="0" err="1"/>
              <a:t>ToRs</a:t>
            </a:r>
            <a:r>
              <a:rPr lang="en-US" sz="2800" dirty="0"/>
              <a:t> of RWCs</a:t>
            </a:r>
          </a:p>
          <a:p>
            <a:pPr marL="514350" indent="-514350">
              <a:buFont typeface="+mj-lt"/>
              <a:buAutoNum type="arabicPeriod"/>
            </a:pPr>
            <a:r>
              <a:rPr lang="en-US" sz="2800" dirty="0"/>
              <a:t>Functions of RWCs</a:t>
            </a:r>
          </a:p>
          <a:p>
            <a:pPr marL="514350" indent="-514350">
              <a:buFont typeface="+mj-lt"/>
              <a:buAutoNum type="arabicPeriod"/>
            </a:pPr>
            <a:r>
              <a:rPr lang="en-US" sz="2800" dirty="0"/>
              <a:t>WDQMS process</a:t>
            </a:r>
          </a:p>
          <a:p>
            <a:pPr marL="514350" indent="-514350">
              <a:buFont typeface="+mj-lt"/>
              <a:buAutoNum type="arabicPeriod"/>
            </a:pPr>
            <a:r>
              <a:rPr lang="en-US" sz="2800" dirty="0"/>
              <a:t>WIGOS tools</a:t>
            </a:r>
          </a:p>
          <a:p>
            <a:pPr marL="514350" indent="-514350">
              <a:buFont typeface="+mj-lt"/>
              <a:buAutoNum type="arabicPeriod"/>
            </a:pPr>
            <a:r>
              <a:rPr lang="en-US" sz="2800" dirty="0"/>
              <a:t>Roles and responsibilities</a:t>
            </a:r>
          </a:p>
          <a:p>
            <a:pPr marL="514350" indent="-514350">
              <a:buFont typeface="+mj-lt"/>
              <a:buAutoNum type="arabicPeriod"/>
            </a:pPr>
            <a:r>
              <a:rPr lang="en-US" sz="2800" dirty="0"/>
              <a:t>Status of RWCs establishment</a:t>
            </a:r>
          </a:p>
          <a:p>
            <a:pPr marL="514350" indent="-514350">
              <a:buFont typeface="+mj-lt"/>
              <a:buAutoNum type="arabicPeriod"/>
            </a:pPr>
            <a:r>
              <a:rPr lang="en-US" sz="2800" dirty="0"/>
              <a:t>Relevant documentation and learning material</a:t>
            </a:r>
            <a:endParaRPr lang="de-DE" sz="2800" dirty="0"/>
          </a:p>
        </p:txBody>
      </p:sp>
    </p:spTree>
    <p:extLst>
      <p:ext uri="{BB962C8B-B14F-4D97-AF65-F5344CB8AC3E}">
        <p14:creationId xmlns:p14="http://schemas.microsoft.com/office/powerpoint/2010/main" val="2830725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93353-53F3-4061-8EF9-F37F95CB6322}"/>
              </a:ext>
            </a:extLst>
          </p:cNvPr>
          <p:cNvSpPr>
            <a:spLocks noGrp="1"/>
          </p:cNvSpPr>
          <p:nvPr>
            <p:ph type="title"/>
          </p:nvPr>
        </p:nvSpPr>
        <p:spPr/>
        <p:txBody>
          <a:bodyPr>
            <a:noAutofit/>
          </a:bodyPr>
          <a:lstStyle/>
          <a:p>
            <a:r>
              <a:rPr lang="en-US" sz="3600" dirty="0"/>
              <a:t>1. Background, concept and </a:t>
            </a:r>
            <a:r>
              <a:rPr lang="en-US" sz="3600" dirty="0" err="1"/>
              <a:t>ToRS</a:t>
            </a:r>
            <a:r>
              <a:rPr lang="en-US" sz="3600" dirty="0"/>
              <a:t> of RWCs</a:t>
            </a:r>
          </a:p>
        </p:txBody>
      </p:sp>
      <p:sp>
        <p:nvSpPr>
          <p:cNvPr id="3" name="Inhaltsplatzhalter 2">
            <a:extLst>
              <a:ext uri="{FF2B5EF4-FFF2-40B4-BE49-F238E27FC236}">
                <a16:creationId xmlns:a16="http://schemas.microsoft.com/office/drawing/2014/main" id="{21C9C695-CB4F-4003-85FC-020D3B1B2961}"/>
              </a:ext>
            </a:extLst>
          </p:cNvPr>
          <p:cNvSpPr>
            <a:spLocks noGrp="1"/>
          </p:cNvSpPr>
          <p:nvPr>
            <p:ph idx="1"/>
          </p:nvPr>
        </p:nvSpPr>
        <p:spPr>
          <a:xfrm>
            <a:off x="609600" y="1600201"/>
            <a:ext cx="10972800" cy="4525963"/>
          </a:xfrm>
        </p:spPr>
        <p:txBody>
          <a:bodyPr>
            <a:normAutofit fontScale="92500" lnSpcReduction="20000"/>
          </a:bodyPr>
          <a:lstStyle/>
          <a:p>
            <a:r>
              <a:rPr lang="en-US" sz="2800" dirty="0"/>
              <a:t>The concept of RWCs was proposed by ICG-WIGOS in 2017, published in the Guide to WIGOS 2018 edition</a:t>
            </a:r>
          </a:p>
          <a:p>
            <a:r>
              <a:rPr lang="en-US" sz="2800" dirty="0"/>
              <a:t>Basic functions of the RWCs:</a:t>
            </a:r>
          </a:p>
          <a:p>
            <a:pPr marL="914400" lvl="1" indent="-514350"/>
            <a:r>
              <a:rPr lang="en-US" sz="2400" dirty="0"/>
              <a:t>regional coordination, guidance, oversight and support to WIGOS implementation and operational activities at the regional and national levels</a:t>
            </a:r>
          </a:p>
          <a:p>
            <a:r>
              <a:rPr lang="en-US" sz="2800" dirty="0"/>
              <a:t>The operational implementation of RWCs was one of the 6 highest priorities of WIGOS Initial Operational Phase  2020-23</a:t>
            </a:r>
          </a:p>
          <a:p>
            <a:r>
              <a:rPr lang="en-US" sz="2800" dirty="0"/>
              <a:t>Since 2019, based on Member’s volunteer applications, RAs have designated various RWCs to cover either the entire Region or sub-regions</a:t>
            </a:r>
          </a:p>
          <a:p>
            <a:r>
              <a:rPr lang="en-US" sz="2800" dirty="0"/>
              <a:t>RWCs are hosted and operated by Members either in insulation or as network of nodes</a:t>
            </a:r>
          </a:p>
          <a:p>
            <a:r>
              <a:rPr lang="en-US" sz="2800" dirty="0"/>
              <a:t>Regional Associations (RAs) designate RWCs (pilot/operational)</a:t>
            </a:r>
          </a:p>
        </p:txBody>
      </p:sp>
    </p:spTree>
    <p:extLst>
      <p:ext uri="{BB962C8B-B14F-4D97-AF65-F5344CB8AC3E}">
        <p14:creationId xmlns:p14="http://schemas.microsoft.com/office/powerpoint/2010/main" val="44825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793353-53F3-4061-8EF9-F37F95CB6322}"/>
              </a:ext>
            </a:extLst>
          </p:cNvPr>
          <p:cNvSpPr>
            <a:spLocks noGrp="1"/>
          </p:cNvSpPr>
          <p:nvPr>
            <p:ph type="title"/>
          </p:nvPr>
        </p:nvSpPr>
        <p:spPr/>
        <p:txBody>
          <a:bodyPr>
            <a:noAutofit/>
          </a:bodyPr>
          <a:lstStyle/>
          <a:p>
            <a:r>
              <a:rPr lang="en-US" sz="3600" dirty="0"/>
              <a:t>2. Functions of RWCs</a:t>
            </a:r>
          </a:p>
        </p:txBody>
      </p:sp>
      <p:sp>
        <p:nvSpPr>
          <p:cNvPr id="3" name="Inhaltsplatzhalter 2">
            <a:extLst>
              <a:ext uri="{FF2B5EF4-FFF2-40B4-BE49-F238E27FC236}">
                <a16:creationId xmlns:a16="http://schemas.microsoft.com/office/drawing/2014/main" id="{21C9C695-CB4F-4003-85FC-020D3B1B2961}"/>
              </a:ext>
            </a:extLst>
          </p:cNvPr>
          <p:cNvSpPr>
            <a:spLocks noGrp="1"/>
          </p:cNvSpPr>
          <p:nvPr>
            <p:ph idx="1"/>
          </p:nvPr>
        </p:nvSpPr>
        <p:spPr>
          <a:xfrm>
            <a:off x="609600" y="1600201"/>
            <a:ext cx="10972800" cy="4525963"/>
          </a:xfrm>
        </p:spPr>
        <p:txBody>
          <a:bodyPr>
            <a:normAutofit fontScale="77500" lnSpcReduction="20000"/>
          </a:bodyPr>
          <a:lstStyle/>
          <a:p>
            <a:pPr marL="0" indent="0">
              <a:buNone/>
            </a:pPr>
            <a:r>
              <a:rPr lang="en-US" sz="3400" dirty="0"/>
              <a:t>The RWCs mandatory functions are as follows:</a:t>
            </a:r>
          </a:p>
          <a:p>
            <a:pPr marL="0" indent="0">
              <a:buNone/>
            </a:pPr>
            <a:r>
              <a:rPr lang="en-US" sz="2800" dirty="0"/>
              <a:t>  1. (Regional) WIGOS metadata management (work with data providers to facilitate collecting, updating and improving the quality of WIGOS metadata in OSCAR/Surface),</a:t>
            </a:r>
          </a:p>
          <a:p>
            <a:pPr marL="0" indent="0">
              <a:buNone/>
            </a:pPr>
            <a:r>
              <a:rPr lang="en-US" sz="2800" dirty="0"/>
              <a:t>  2. (Regional) WIGOS performance monitoring, evaluation and incident management (WIGOS Data Quality Monitoring System – WDQMS) and follow-up with data providers in case of data availability or data quality issues.</a:t>
            </a:r>
          </a:p>
          <a:p>
            <a:pPr marL="0" indent="0">
              <a:buNone/>
            </a:pPr>
            <a:endParaRPr lang="en-US" sz="2800" dirty="0"/>
          </a:p>
          <a:p>
            <a:pPr marL="0" indent="0">
              <a:buNone/>
            </a:pPr>
            <a:r>
              <a:rPr lang="en-US" sz="3400" dirty="0"/>
              <a:t>Optional functions</a:t>
            </a:r>
          </a:p>
          <a:p>
            <a:pPr marL="0" indent="0">
              <a:buNone/>
            </a:pPr>
            <a:r>
              <a:rPr lang="en-US" sz="2800" dirty="0"/>
              <a:t>Depending on available resources and regional needs, one or more optional functions may be adopted, e.g.:</a:t>
            </a:r>
          </a:p>
          <a:p>
            <a:pPr marL="0" indent="0">
              <a:buNone/>
            </a:pPr>
            <a:r>
              <a:rPr lang="en-US" sz="2800" dirty="0"/>
              <a:t>	(a) assistance with the coordination of regional/subregional and national WIGOS projects;</a:t>
            </a:r>
          </a:p>
          <a:p>
            <a:pPr marL="0" indent="0">
              <a:buNone/>
            </a:pPr>
            <a:r>
              <a:rPr lang="en-US" sz="2800" dirty="0"/>
              <a:t>	(b) assistance with regional and national observing network management; and</a:t>
            </a:r>
          </a:p>
          <a:p>
            <a:pPr marL="0" indent="0">
              <a:buNone/>
            </a:pPr>
            <a:r>
              <a:rPr lang="en-US" sz="2800" dirty="0"/>
              <a:t>	(c) support for regional capacity development activities.</a:t>
            </a:r>
          </a:p>
        </p:txBody>
      </p:sp>
    </p:spTree>
    <p:extLst>
      <p:ext uri="{BB962C8B-B14F-4D97-AF65-F5344CB8AC3E}">
        <p14:creationId xmlns:p14="http://schemas.microsoft.com/office/powerpoint/2010/main" val="293054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ounded Rectangle 260">
            <a:extLst>
              <a:ext uri="{FF2B5EF4-FFF2-40B4-BE49-F238E27FC236}">
                <a16:creationId xmlns:a16="http://schemas.microsoft.com/office/drawing/2014/main" id="{08292AD6-1393-4E2C-A606-D9035F8C49B2}"/>
              </a:ext>
            </a:extLst>
          </p:cNvPr>
          <p:cNvSpPr/>
          <p:nvPr/>
        </p:nvSpPr>
        <p:spPr>
          <a:xfrm>
            <a:off x="2115048" y="2817051"/>
            <a:ext cx="2920627" cy="1331015"/>
          </a:xfrm>
          <a:prstGeom prst="roundRect">
            <a:avLst/>
          </a:prstGeom>
          <a:solidFill>
            <a:schemeClr val="accent1">
              <a:lumMod val="20000"/>
              <a:lumOff val="80000"/>
              <a:alpha val="50000"/>
            </a:schemeClr>
          </a:solidFill>
          <a:ln w="15875">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896534" y="334760"/>
            <a:ext cx="8466667" cy="781078"/>
          </a:xfrm>
        </p:spPr>
        <p:txBody>
          <a:bodyPr>
            <a:normAutofit/>
          </a:bodyPr>
          <a:lstStyle/>
          <a:p>
            <a:r>
              <a:rPr lang="en-US" sz="3600" dirty="0"/>
              <a:t>3. The WDQMS process</a:t>
            </a:r>
          </a:p>
        </p:txBody>
      </p:sp>
      <p:sp>
        <p:nvSpPr>
          <p:cNvPr id="3" name="Foliennummernplatzhalter 2"/>
          <p:cNvSpPr>
            <a:spLocks noGrp="1"/>
          </p:cNvSpPr>
          <p:nvPr>
            <p:ph type="sldNum" sz="quarter" idx="12"/>
          </p:nvPr>
        </p:nvSpPr>
        <p:spPr/>
        <p:txBody>
          <a:bodyPr/>
          <a:lstStyle/>
          <a:p>
            <a:fld id="{9259AF2F-52C6-9B46-B8B2-0579234AE62E}" type="slidenum">
              <a:rPr lang="en-US" smtClean="0"/>
              <a:t>7</a:t>
            </a:fld>
            <a:endParaRPr lang="en-US"/>
          </a:p>
        </p:txBody>
      </p:sp>
      <p:sp>
        <p:nvSpPr>
          <p:cNvPr id="5" name="Content Placeholder 2"/>
          <p:cNvSpPr>
            <a:spLocks noGrp="1"/>
          </p:cNvSpPr>
          <p:nvPr>
            <p:ph idx="1"/>
          </p:nvPr>
        </p:nvSpPr>
        <p:spPr>
          <a:xfrm>
            <a:off x="791570" y="6167654"/>
            <a:ext cx="11122926" cy="690346"/>
          </a:xfrm>
          <a:solidFill>
            <a:schemeClr val="bg1"/>
          </a:solidFill>
        </p:spPr>
        <p:txBody>
          <a:bodyPr>
            <a:noAutofit/>
          </a:bodyPr>
          <a:lstStyle/>
          <a:p>
            <a:pPr marL="347663" lvl="2" indent="-342900">
              <a:lnSpc>
                <a:spcPts val="2200"/>
              </a:lnSpc>
              <a:spcBef>
                <a:spcPts val="0"/>
              </a:spcBef>
              <a:buFont typeface="Wingdings" panose="05000000000000000000" pitchFamily="2" charset="2"/>
              <a:buChar char="Ø"/>
            </a:pPr>
            <a:r>
              <a:rPr lang="en-US" sz="2200" dirty="0"/>
              <a:t>WDQMS describes how well WIGOS is functioning</a:t>
            </a:r>
          </a:p>
          <a:p>
            <a:pPr marL="347663" lvl="2" indent="-342900">
              <a:lnSpc>
                <a:spcPts val="2200"/>
              </a:lnSpc>
              <a:spcBef>
                <a:spcPts val="0"/>
              </a:spcBef>
              <a:buFont typeface="Wingdings" panose="05000000000000000000" pitchFamily="2" charset="2"/>
              <a:buChar char="Ø"/>
            </a:pPr>
            <a:r>
              <a:rPr lang="en-US" sz="2200" dirty="0"/>
              <a:t>RWC evaluate the performances and initiate an incident procedure in case of non-compliance</a:t>
            </a:r>
          </a:p>
        </p:txBody>
      </p:sp>
      <p:sp>
        <p:nvSpPr>
          <p:cNvPr id="42" name="Rounded Rectangle 261">
            <a:extLst>
              <a:ext uri="{FF2B5EF4-FFF2-40B4-BE49-F238E27FC236}">
                <a16:creationId xmlns:a16="http://schemas.microsoft.com/office/drawing/2014/main" id="{8E2A2C13-F5F0-4045-87A8-92B25878E137}"/>
              </a:ext>
            </a:extLst>
          </p:cNvPr>
          <p:cNvSpPr/>
          <p:nvPr/>
        </p:nvSpPr>
        <p:spPr>
          <a:xfrm>
            <a:off x="3932421" y="4544541"/>
            <a:ext cx="5965372" cy="1088568"/>
          </a:xfrm>
          <a:prstGeom prst="roundRect">
            <a:avLst/>
          </a:prstGeom>
          <a:solidFill>
            <a:srgbClr val="FFFF99"/>
          </a:solidFill>
          <a:ln w="15875">
            <a:no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Rounded Rectangle 260">
            <a:extLst>
              <a:ext uri="{FF2B5EF4-FFF2-40B4-BE49-F238E27FC236}">
                <a16:creationId xmlns:a16="http://schemas.microsoft.com/office/drawing/2014/main" id="{671331D1-5600-4013-94B3-69FEAA17D4C5}"/>
              </a:ext>
            </a:extLst>
          </p:cNvPr>
          <p:cNvSpPr/>
          <p:nvPr/>
        </p:nvSpPr>
        <p:spPr>
          <a:xfrm>
            <a:off x="3338594" y="2829079"/>
            <a:ext cx="7003292" cy="1331015"/>
          </a:xfrm>
          <a:prstGeom prst="roundRect">
            <a:avLst/>
          </a:prstGeom>
          <a:solidFill>
            <a:schemeClr val="accent1">
              <a:lumMod val="20000"/>
              <a:lumOff val="80000"/>
            </a:schemeClr>
          </a:solidFill>
          <a:ln w="15875">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4" name="Rounded Rectangle 259">
            <a:extLst>
              <a:ext uri="{FF2B5EF4-FFF2-40B4-BE49-F238E27FC236}">
                <a16:creationId xmlns:a16="http://schemas.microsoft.com/office/drawing/2014/main" id="{FDBAA27F-B1C7-4D31-89D1-2166BC0AA1AE}"/>
              </a:ext>
            </a:extLst>
          </p:cNvPr>
          <p:cNvSpPr/>
          <p:nvPr/>
        </p:nvSpPr>
        <p:spPr>
          <a:xfrm>
            <a:off x="2060084" y="1263141"/>
            <a:ext cx="8281803" cy="1043295"/>
          </a:xfrm>
          <a:prstGeom prst="roundRect">
            <a:avLst/>
          </a:prstGeom>
          <a:solidFill>
            <a:schemeClr val="accent2">
              <a:lumMod val="20000"/>
              <a:lumOff val="80000"/>
            </a:schemeClr>
          </a:solidFill>
          <a:ln w="15875">
            <a:no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5" name="Straight Arrow Connector 44">
            <a:extLst>
              <a:ext uri="{FF2B5EF4-FFF2-40B4-BE49-F238E27FC236}">
                <a16:creationId xmlns:a16="http://schemas.microsoft.com/office/drawing/2014/main" id="{A3A2F886-1307-4447-984C-AFB296A19CC2}"/>
              </a:ext>
            </a:extLst>
          </p:cNvPr>
          <p:cNvCxnSpPr>
            <a:cxnSpLocks/>
            <a:stCxn id="48" idx="0"/>
            <a:endCxn id="55" idx="2"/>
          </p:cNvCxnSpPr>
          <p:nvPr/>
        </p:nvCxnSpPr>
        <p:spPr>
          <a:xfrm flipH="1" flipV="1">
            <a:off x="3661916" y="2140978"/>
            <a:ext cx="574551" cy="1014841"/>
          </a:xfrm>
          <a:prstGeom prst="straightConnector1">
            <a:avLst/>
          </a:prstGeom>
          <a:ln w="15875">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a:extLst>
              <a:ext uri="{FF2B5EF4-FFF2-40B4-BE49-F238E27FC236}">
                <a16:creationId xmlns:a16="http://schemas.microsoft.com/office/drawing/2014/main" id="{D885B9F0-8F14-4FC1-BA43-51B606B081A0}"/>
              </a:ext>
            </a:extLst>
          </p:cNvPr>
          <p:cNvCxnSpPr>
            <a:cxnSpLocks/>
            <a:stCxn id="53" idx="0"/>
            <a:endCxn id="65" idx="2"/>
          </p:cNvCxnSpPr>
          <p:nvPr/>
        </p:nvCxnSpPr>
        <p:spPr>
          <a:xfrm flipV="1">
            <a:off x="6761307" y="2083319"/>
            <a:ext cx="1789469" cy="2565714"/>
          </a:xfrm>
          <a:prstGeom prst="straightConnector1">
            <a:avLst/>
          </a:prstGeom>
          <a:ln w="15875">
            <a:solidFill>
              <a:schemeClr val="tx1"/>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cxnSp>
        <p:nvCxnSpPr>
          <p:cNvPr id="47" name="Straight Arrow Connector 46">
            <a:extLst>
              <a:ext uri="{FF2B5EF4-FFF2-40B4-BE49-F238E27FC236}">
                <a16:creationId xmlns:a16="http://schemas.microsoft.com/office/drawing/2014/main" id="{DB42E54D-7394-4A6E-9B09-E70B94434D2D}"/>
              </a:ext>
            </a:extLst>
          </p:cNvPr>
          <p:cNvCxnSpPr>
            <a:cxnSpLocks/>
            <a:stCxn id="65" idx="2"/>
            <a:endCxn id="49" idx="0"/>
          </p:cNvCxnSpPr>
          <p:nvPr/>
        </p:nvCxnSpPr>
        <p:spPr>
          <a:xfrm>
            <a:off x="8550776" y="2083320"/>
            <a:ext cx="710375" cy="945171"/>
          </a:xfrm>
          <a:prstGeom prst="straightConnector1">
            <a:avLst/>
          </a:prstGeom>
          <a:ln w="15875">
            <a:solidFill>
              <a:schemeClr val="tx1"/>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sp>
        <p:nvSpPr>
          <p:cNvPr id="48" name="Flowchart: Alternate Process 47">
            <a:extLst>
              <a:ext uri="{FF2B5EF4-FFF2-40B4-BE49-F238E27FC236}">
                <a16:creationId xmlns:a16="http://schemas.microsoft.com/office/drawing/2014/main" id="{A861A067-FD51-48F7-A7B5-49CCC6C4E5FB}"/>
              </a:ext>
            </a:extLst>
          </p:cNvPr>
          <p:cNvSpPr/>
          <p:nvPr/>
        </p:nvSpPr>
        <p:spPr>
          <a:xfrm>
            <a:off x="3508473" y="3155819"/>
            <a:ext cx="1455986" cy="707209"/>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t>Monitoring </a:t>
            </a:r>
            <a:r>
              <a:rPr lang="en-GB" sz="2000" dirty="0" err="1"/>
              <a:t>Webtool</a:t>
            </a:r>
            <a:r>
              <a:rPr lang="en-GB" sz="2000" dirty="0"/>
              <a:t>(s)</a:t>
            </a:r>
            <a:endParaRPr lang="en-US" sz="2000" dirty="0"/>
          </a:p>
        </p:txBody>
      </p:sp>
      <p:sp>
        <p:nvSpPr>
          <p:cNvPr id="49" name="Flowchart: Alternate Process 48">
            <a:extLst>
              <a:ext uri="{FF2B5EF4-FFF2-40B4-BE49-F238E27FC236}">
                <a16:creationId xmlns:a16="http://schemas.microsoft.com/office/drawing/2014/main" id="{9CAE3C2B-663E-45C0-A885-0A26720206AF}"/>
              </a:ext>
            </a:extLst>
          </p:cNvPr>
          <p:cNvSpPr/>
          <p:nvPr/>
        </p:nvSpPr>
        <p:spPr>
          <a:xfrm>
            <a:off x="8294499" y="3028490"/>
            <a:ext cx="1933302" cy="946272"/>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spc="-90" dirty="0"/>
              <a:t>Incident Management Tools/procedures</a:t>
            </a:r>
          </a:p>
        </p:txBody>
      </p:sp>
      <p:sp>
        <p:nvSpPr>
          <p:cNvPr id="50" name="Flowchart: Alternate Process 49">
            <a:extLst>
              <a:ext uri="{FF2B5EF4-FFF2-40B4-BE49-F238E27FC236}">
                <a16:creationId xmlns:a16="http://schemas.microsoft.com/office/drawing/2014/main" id="{704B89D4-D3A9-4579-9359-82E849DEA870}"/>
              </a:ext>
            </a:extLst>
          </p:cNvPr>
          <p:cNvSpPr/>
          <p:nvPr/>
        </p:nvSpPr>
        <p:spPr>
          <a:xfrm>
            <a:off x="5904486" y="3128954"/>
            <a:ext cx="1173805" cy="807847"/>
          </a:xfrm>
          <a:prstGeom prst="flowChartAlternateProcess">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a:t>OSCAR/Surface</a:t>
            </a:r>
          </a:p>
        </p:txBody>
      </p:sp>
      <p:sp>
        <p:nvSpPr>
          <p:cNvPr id="52" name="Flowchart: Process 51">
            <a:extLst>
              <a:ext uri="{FF2B5EF4-FFF2-40B4-BE49-F238E27FC236}">
                <a16:creationId xmlns:a16="http://schemas.microsoft.com/office/drawing/2014/main" id="{885589C0-EA07-4FCB-8346-A264AD97A5F0}"/>
              </a:ext>
            </a:extLst>
          </p:cNvPr>
          <p:cNvSpPr/>
          <p:nvPr/>
        </p:nvSpPr>
        <p:spPr>
          <a:xfrm>
            <a:off x="4950653" y="1484691"/>
            <a:ext cx="1864959" cy="602618"/>
          </a:xfrm>
          <a:prstGeom prst="flowChartProcess">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800"/>
              </a:lnSpc>
            </a:pPr>
            <a:r>
              <a:rPr lang="en-GB" sz="2000" dirty="0"/>
              <a:t>Evaluation Function (RWC)</a:t>
            </a:r>
          </a:p>
        </p:txBody>
      </p:sp>
      <p:sp>
        <p:nvSpPr>
          <p:cNvPr id="53" name="Flowchart: Process 52">
            <a:extLst>
              <a:ext uri="{FF2B5EF4-FFF2-40B4-BE49-F238E27FC236}">
                <a16:creationId xmlns:a16="http://schemas.microsoft.com/office/drawing/2014/main" id="{92119C25-41E4-4D82-AC8B-EF0B267B0703}"/>
              </a:ext>
            </a:extLst>
          </p:cNvPr>
          <p:cNvSpPr/>
          <p:nvPr/>
        </p:nvSpPr>
        <p:spPr>
          <a:xfrm>
            <a:off x="5617340" y="4649033"/>
            <a:ext cx="2287932" cy="863628"/>
          </a:xfrm>
          <a:prstGeom prst="flowChartProcess">
            <a:avLst/>
          </a:prstGeom>
          <a:solidFill>
            <a:srgbClr val="FFCC00"/>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800"/>
              </a:lnSpc>
            </a:pPr>
            <a:r>
              <a:rPr lang="en-US" sz="2000" dirty="0">
                <a:solidFill>
                  <a:schemeClr val="bg1"/>
                </a:solidFill>
                <a:effectLst>
                  <a:outerShdw blurRad="38100" dist="38100" dir="2700000" algn="tl">
                    <a:srgbClr val="000000">
                      <a:alpha val="43137"/>
                    </a:srgbClr>
                  </a:outerShdw>
                </a:effectLst>
              </a:rPr>
              <a:t>National Contacts of RA Members</a:t>
            </a:r>
          </a:p>
        </p:txBody>
      </p:sp>
      <p:sp>
        <p:nvSpPr>
          <p:cNvPr id="54" name="Flowchart: Process 53">
            <a:extLst>
              <a:ext uri="{FF2B5EF4-FFF2-40B4-BE49-F238E27FC236}">
                <a16:creationId xmlns:a16="http://schemas.microsoft.com/office/drawing/2014/main" id="{F9F14701-A5A1-4CDF-A1D8-E4F661F4CAFE}"/>
              </a:ext>
            </a:extLst>
          </p:cNvPr>
          <p:cNvSpPr/>
          <p:nvPr/>
        </p:nvSpPr>
        <p:spPr>
          <a:xfrm>
            <a:off x="4220388" y="4795596"/>
            <a:ext cx="815287" cy="577714"/>
          </a:xfrm>
          <a:prstGeom prst="flowChartProcess">
            <a:avLst/>
          </a:prstGeom>
          <a:solidFill>
            <a:srgbClr val="FFC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effectLst>
                  <a:outerShdw blurRad="38100" dist="38100" dir="2700000" algn="tl">
                    <a:srgbClr val="000000">
                      <a:alpha val="43137"/>
                    </a:srgbClr>
                  </a:outerShdw>
                </a:effectLst>
              </a:rPr>
              <a:t>Users</a:t>
            </a:r>
          </a:p>
        </p:txBody>
      </p:sp>
      <p:sp>
        <p:nvSpPr>
          <p:cNvPr id="55" name="Flowchart: Process 54">
            <a:extLst>
              <a:ext uri="{FF2B5EF4-FFF2-40B4-BE49-F238E27FC236}">
                <a16:creationId xmlns:a16="http://schemas.microsoft.com/office/drawing/2014/main" id="{B36DF1CD-118A-4FD1-A71B-4BBF19D04EA1}"/>
              </a:ext>
            </a:extLst>
          </p:cNvPr>
          <p:cNvSpPr/>
          <p:nvPr/>
        </p:nvSpPr>
        <p:spPr>
          <a:xfrm>
            <a:off x="2765472" y="1400823"/>
            <a:ext cx="1792886" cy="740154"/>
          </a:xfrm>
          <a:prstGeom prst="flowChartProcess">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600"/>
              </a:lnSpc>
            </a:pPr>
            <a:r>
              <a:rPr lang="en-GB" sz="2000" dirty="0"/>
              <a:t>Monitoring Function</a:t>
            </a:r>
            <a:br>
              <a:rPr lang="en-GB" sz="2000" dirty="0"/>
            </a:br>
            <a:r>
              <a:rPr lang="en-GB" sz="2000" dirty="0"/>
              <a:t>(NWP Centres)</a:t>
            </a:r>
          </a:p>
        </p:txBody>
      </p:sp>
      <p:cxnSp>
        <p:nvCxnSpPr>
          <p:cNvPr id="56" name="Straight Arrow Connector 55">
            <a:extLst>
              <a:ext uri="{FF2B5EF4-FFF2-40B4-BE49-F238E27FC236}">
                <a16:creationId xmlns:a16="http://schemas.microsoft.com/office/drawing/2014/main" id="{F98260D7-8C07-4C67-95EB-FF7D64D7C265}"/>
              </a:ext>
            </a:extLst>
          </p:cNvPr>
          <p:cNvCxnSpPr>
            <a:cxnSpLocks/>
            <a:stCxn id="8" idx="0"/>
            <a:endCxn id="52" idx="2"/>
          </p:cNvCxnSpPr>
          <p:nvPr/>
        </p:nvCxnSpPr>
        <p:spPr>
          <a:xfrm flipV="1">
            <a:off x="2742652" y="2087310"/>
            <a:ext cx="3140480" cy="1000539"/>
          </a:xfrm>
          <a:prstGeom prst="straightConnector1">
            <a:avLst/>
          </a:prstGeom>
          <a:ln w="3175">
            <a:solidFill>
              <a:schemeClr val="tx1">
                <a:lumMod val="65000"/>
                <a:lumOff val="35000"/>
              </a:schemeClr>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57" name="Straight Arrow Connector 56">
            <a:extLst>
              <a:ext uri="{FF2B5EF4-FFF2-40B4-BE49-F238E27FC236}">
                <a16:creationId xmlns:a16="http://schemas.microsoft.com/office/drawing/2014/main" id="{4A8B329D-B075-42DD-B839-D639B0570B4F}"/>
              </a:ext>
            </a:extLst>
          </p:cNvPr>
          <p:cNvCxnSpPr>
            <a:cxnSpLocks/>
            <a:stCxn id="52" idx="1"/>
            <a:endCxn id="48" idx="0"/>
          </p:cNvCxnSpPr>
          <p:nvPr/>
        </p:nvCxnSpPr>
        <p:spPr>
          <a:xfrm flipH="1">
            <a:off x="4236466" y="1786000"/>
            <a:ext cx="714186" cy="1369818"/>
          </a:xfrm>
          <a:prstGeom prst="straightConnector1">
            <a:avLst/>
          </a:prstGeom>
          <a:ln w="15875">
            <a:solidFill>
              <a:schemeClr val="tx1"/>
            </a:solidFill>
            <a:prstDash val="solid"/>
            <a:tailEnd type="arrow"/>
          </a:ln>
        </p:spPr>
        <p:style>
          <a:lnRef idx="2">
            <a:schemeClr val="accent1"/>
          </a:lnRef>
          <a:fillRef idx="0">
            <a:schemeClr val="accent1"/>
          </a:fillRef>
          <a:effectRef idx="1">
            <a:schemeClr val="accent1"/>
          </a:effectRef>
          <a:fontRef idx="minor">
            <a:schemeClr val="tx1"/>
          </a:fontRef>
        </p:style>
      </p:cxnSp>
      <p:cxnSp>
        <p:nvCxnSpPr>
          <p:cNvPr id="58" name="Straight Arrow Connector 57">
            <a:extLst>
              <a:ext uri="{FF2B5EF4-FFF2-40B4-BE49-F238E27FC236}">
                <a16:creationId xmlns:a16="http://schemas.microsoft.com/office/drawing/2014/main" id="{B2CB8110-8E45-4826-8C8E-6553DAA42866}"/>
              </a:ext>
            </a:extLst>
          </p:cNvPr>
          <p:cNvCxnSpPr>
            <a:cxnSpLocks/>
            <a:stCxn id="54" idx="0"/>
            <a:endCxn id="52" idx="2"/>
          </p:cNvCxnSpPr>
          <p:nvPr/>
        </p:nvCxnSpPr>
        <p:spPr>
          <a:xfrm flipV="1">
            <a:off x="4628032" y="2087310"/>
            <a:ext cx="1255101" cy="2708287"/>
          </a:xfrm>
          <a:prstGeom prst="straightConnector1">
            <a:avLst/>
          </a:prstGeom>
          <a:ln w="3175">
            <a:solidFill>
              <a:schemeClr val="tx1">
                <a:lumMod val="65000"/>
                <a:lumOff val="35000"/>
              </a:schemeClr>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59" name="Flowchart: Process 58">
            <a:extLst>
              <a:ext uri="{FF2B5EF4-FFF2-40B4-BE49-F238E27FC236}">
                <a16:creationId xmlns:a16="http://schemas.microsoft.com/office/drawing/2014/main" id="{58C1F9EE-F14A-4E6E-93D9-5AFD29FD74C2}"/>
              </a:ext>
            </a:extLst>
          </p:cNvPr>
          <p:cNvSpPr/>
          <p:nvPr/>
        </p:nvSpPr>
        <p:spPr>
          <a:xfrm>
            <a:off x="8708180" y="4789104"/>
            <a:ext cx="1015578" cy="583474"/>
          </a:xfrm>
          <a:prstGeom prst="flowChartProcess">
            <a:avLst/>
          </a:prstGeom>
          <a:solidFill>
            <a:srgbClr val="FFCC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000" dirty="0">
                <a:solidFill>
                  <a:schemeClr val="bg1"/>
                </a:solidFill>
                <a:effectLst>
                  <a:outerShdw blurRad="38100" dist="38100" dir="2700000" algn="tl">
                    <a:srgbClr val="000000">
                      <a:alpha val="43137"/>
                    </a:srgbClr>
                  </a:outerShdw>
                </a:effectLst>
              </a:rPr>
              <a:t>NMHS Staff</a:t>
            </a:r>
          </a:p>
        </p:txBody>
      </p:sp>
      <p:cxnSp>
        <p:nvCxnSpPr>
          <p:cNvPr id="60" name="Straight Arrow Connector 59">
            <a:extLst>
              <a:ext uri="{FF2B5EF4-FFF2-40B4-BE49-F238E27FC236}">
                <a16:creationId xmlns:a16="http://schemas.microsoft.com/office/drawing/2014/main" id="{3D0DA6A6-3CE5-48A2-8F6F-F2DCF07D6C64}"/>
              </a:ext>
            </a:extLst>
          </p:cNvPr>
          <p:cNvCxnSpPr>
            <a:stCxn id="54" idx="3"/>
            <a:endCxn id="53" idx="1"/>
          </p:cNvCxnSpPr>
          <p:nvPr/>
        </p:nvCxnSpPr>
        <p:spPr>
          <a:xfrm flipV="1">
            <a:off x="5035674" y="5080847"/>
            <a:ext cx="581666" cy="3606"/>
          </a:xfrm>
          <a:prstGeom prst="straightConnector1">
            <a:avLst/>
          </a:prstGeom>
          <a:ln w="3175">
            <a:solidFill>
              <a:schemeClr val="tx1">
                <a:lumMod val="65000"/>
                <a:lumOff val="35000"/>
              </a:schemeClr>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61" name="TextBox 60">
            <a:extLst>
              <a:ext uri="{FF2B5EF4-FFF2-40B4-BE49-F238E27FC236}">
                <a16:creationId xmlns:a16="http://schemas.microsoft.com/office/drawing/2014/main" id="{24A201F5-7D36-4F39-B80D-B8F664252394}"/>
              </a:ext>
            </a:extLst>
          </p:cNvPr>
          <p:cNvSpPr txBox="1"/>
          <p:nvPr/>
        </p:nvSpPr>
        <p:spPr>
          <a:xfrm>
            <a:off x="4316946" y="2611450"/>
            <a:ext cx="749564" cy="523220"/>
          </a:xfrm>
          <a:prstGeom prst="rect">
            <a:avLst/>
          </a:prstGeom>
          <a:noFill/>
        </p:spPr>
        <p:txBody>
          <a:bodyPr wrap="none" rtlCol="0">
            <a:spAutoFit/>
          </a:bodyPr>
          <a:lstStyle/>
          <a:p>
            <a:r>
              <a:rPr lang="fr-CH" sz="1400" i="1" dirty="0" err="1"/>
              <a:t>Analyze</a:t>
            </a:r>
            <a:endParaRPr lang="fr-CH" sz="1400" i="1" dirty="0"/>
          </a:p>
          <a:p>
            <a:r>
              <a:rPr lang="fr-CH" sz="1400" i="1" dirty="0" err="1"/>
              <a:t>results</a:t>
            </a:r>
            <a:endParaRPr lang="fr-CH" sz="1400" i="1" dirty="0"/>
          </a:p>
        </p:txBody>
      </p:sp>
      <p:sp>
        <p:nvSpPr>
          <p:cNvPr id="62" name="TextBox 61">
            <a:extLst>
              <a:ext uri="{FF2B5EF4-FFF2-40B4-BE49-F238E27FC236}">
                <a16:creationId xmlns:a16="http://schemas.microsoft.com/office/drawing/2014/main" id="{B32E46C2-5B83-4E9A-97F6-267043D6CB54}"/>
              </a:ext>
            </a:extLst>
          </p:cNvPr>
          <p:cNvSpPr txBox="1"/>
          <p:nvPr/>
        </p:nvSpPr>
        <p:spPr>
          <a:xfrm>
            <a:off x="3338595" y="2244469"/>
            <a:ext cx="787395" cy="523220"/>
          </a:xfrm>
          <a:prstGeom prst="rect">
            <a:avLst/>
          </a:prstGeom>
          <a:noFill/>
        </p:spPr>
        <p:txBody>
          <a:bodyPr wrap="none" rtlCol="0">
            <a:spAutoFit/>
          </a:bodyPr>
          <a:lstStyle/>
          <a:p>
            <a:r>
              <a:rPr lang="fr-CH" sz="1400" i="1" dirty="0" err="1"/>
              <a:t>Retrieve</a:t>
            </a:r>
            <a:endParaRPr lang="fr-CH" sz="1400" i="1" dirty="0"/>
          </a:p>
          <a:p>
            <a:r>
              <a:rPr lang="fr-CH" sz="1400" i="1" dirty="0"/>
              <a:t>outputs</a:t>
            </a:r>
          </a:p>
        </p:txBody>
      </p:sp>
      <p:sp>
        <p:nvSpPr>
          <p:cNvPr id="63" name="TextBox 62">
            <a:extLst>
              <a:ext uri="{FF2B5EF4-FFF2-40B4-BE49-F238E27FC236}">
                <a16:creationId xmlns:a16="http://schemas.microsoft.com/office/drawing/2014/main" id="{E17E633D-0B58-4AB1-8722-64CBFF5211E2}"/>
              </a:ext>
            </a:extLst>
          </p:cNvPr>
          <p:cNvSpPr txBox="1"/>
          <p:nvPr/>
        </p:nvSpPr>
        <p:spPr>
          <a:xfrm>
            <a:off x="6999221" y="4065691"/>
            <a:ext cx="1539011" cy="523220"/>
          </a:xfrm>
          <a:prstGeom prst="rect">
            <a:avLst/>
          </a:prstGeom>
          <a:noFill/>
        </p:spPr>
        <p:txBody>
          <a:bodyPr wrap="none" rtlCol="0">
            <a:spAutoFit/>
          </a:bodyPr>
          <a:lstStyle/>
          <a:p>
            <a:r>
              <a:rPr lang="fr-CH" sz="1400" i="1" dirty="0" err="1"/>
              <a:t>Request</a:t>
            </a:r>
            <a:r>
              <a:rPr lang="fr-CH" sz="1400" i="1" dirty="0"/>
              <a:t> correction</a:t>
            </a:r>
          </a:p>
          <a:p>
            <a:r>
              <a:rPr lang="fr-CH" sz="1400" i="1" dirty="0"/>
              <a:t>Feedback</a:t>
            </a:r>
          </a:p>
        </p:txBody>
      </p:sp>
      <p:sp>
        <p:nvSpPr>
          <p:cNvPr id="64" name="TextBox 63">
            <a:extLst>
              <a:ext uri="{FF2B5EF4-FFF2-40B4-BE49-F238E27FC236}">
                <a16:creationId xmlns:a16="http://schemas.microsoft.com/office/drawing/2014/main" id="{E578B2ED-EDC1-4A5F-A32F-826EAFB03131}"/>
              </a:ext>
            </a:extLst>
          </p:cNvPr>
          <p:cNvSpPr txBox="1"/>
          <p:nvPr/>
        </p:nvSpPr>
        <p:spPr>
          <a:xfrm>
            <a:off x="7511368" y="2334078"/>
            <a:ext cx="836960" cy="738664"/>
          </a:xfrm>
          <a:prstGeom prst="rect">
            <a:avLst/>
          </a:prstGeom>
          <a:noFill/>
        </p:spPr>
        <p:txBody>
          <a:bodyPr wrap="none" rtlCol="0">
            <a:spAutoFit/>
          </a:bodyPr>
          <a:lstStyle/>
          <a:p>
            <a:r>
              <a:rPr lang="fr-CH" sz="1400" i="1" dirty="0" err="1"/>
              <a:t>Assess</a:t>
            </a:r>
            <a:r>
              <a:rPr lang="fr-CH" sz="1400" i="1" dirty="0"/>
              <a:t> &amp;</a:t>
            </a:r>
          </a:p>
          <a:p>
            <a:r>
              <a:rPr lang="fr-CH" sz="1400" i="1" dirty="0"/>
              <a:t>Monitor</a:t>
            </a:r>
          </a:p>
          <a:p>
            <a:r>
              <a:rPr lang="fr-CH" sz="1400" i="1" dirty="0"/>
              <a:t>incidents</a:t>
            </a:r>
          </a:p>
        </p:txBody>
      </p:sp>
      <p:sp>
        <p:nvSpPr>
          <p:cNvPr id="65" name="Flowchart: Process 64">
            <a:extLst>
              <a:ext uri="{FF2B5EF4-FFF2-40B4-BE49-F238E27FC236}">
                <a16:creationId xmlns:a16="http://schemas.microsoft.com/office/drawing/2014/main" id="{B92B811D-FC7B-409A-9813-EAF5BABEC5BE}"/>
              </a:ext>
            </a:extLst>
          </p:cNvPr>
          <p:cNvSpPr/>
          <p:nvPr/>
        </p:nvSpPr>
        <p:spPr>
          <a:xfrm>
            <a:off x="7604353" y="1500555"/>
            <a:ext cx="1892845" cy="582764"/>
          </a:xfrm>
          <a:prstGeom prst="flowChartProcess">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800"/>
              </a:lnSpc>
            </a:pPr>
            <a:r>
              <a:rPr lang="en-GB" sz="2000" dirty="0"/>
              <a:t>Incident </a:t>
            </a:r>
            <a:r>
              <a:rPr lang="en-GB" sz="2000" dirty="0" err="1"/>
              <a:t>Manag</a:t>
            </a:r>
            <a:r>
              <a:rPr lang="en-GB" sz="2000" dirty="0"/>
              <a:t>. Function (RWC)</a:t>
            </a:r>
          </a:p>
        </p:txBody>
      </p:sp>
      <p:cxnSp>
        <p:nvCxnSpPr>
          <p:cNvPr id="66" name="Straight Arrow Connector 65">
            <a:extLst>
              <a:ext uri="{FF2B5EF4-FFF2-40B4-BE49-F238E27FC236}">
                <a16:creationId xmlns:a16="http://schemas.microsoft.com/office/drawing/2014/main" id="{74261425-97F8-43EF-BBF8-6F7F0E3A1009}"/>
              </a:ext>
            </a:extLst>
          </p:cNvPr>
          <p:cNvCxnSpPr>
            <a:cxnSpLocks/>
            <a:stCxn id="52" idx="3"/>
            <a:endCxn id="65" idx="1"/>
          </p:cNvCxnSpPr>
          <p:nvPr/>
        </p:nvCxnSpPr>
        <p:spPr>
          <a:xfrm>
            <a:off x="6815612" y="1786001"/>
            <a:ext cx="788741" cy="5937"/>
          </a:xfrm>
          <a:prstGeom prst="straightConnector1">
            <a:avLst/>
          </a:prstGeom>
          <a:ln w="15875">
            <a:solidFill>
              <a:schemeClr val="tx1"/>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CB3425D2-0846-4379-9704-157B49A34B89}"/>
              </a:ext>
            </a:extLst>
          </p:cNvPr>
          <p:cNvSpPr txBox="1"/>
          <p:nvPr/>
        </p:nvSpPr>
        <p:spPr>
          <a:xfrm>
            <a:off x="6822613" y="1535453"/>
            <a:ext cx="840166" cy="523220"/>
          </a:xfrm>
          <a:prstGeom prst="rect">
            <a:avLst/>
          </a:prstGeom>
          <a:noFill/>
        </p:spPr>
        <p:txBody>
          <a:bodyPr wrap="none" rtlCol="0">
            <a:spAutoFit/>
          </a:bodyPr>
          <a:lstStyle/>
          <a:p>
            <a:r>
              <a:rPr lang="fr-CH" sz="1400" i="1" dirty="0"/>
              <a:t>Incidents</a:t>
            </a:r>
          </a:p>
          <a:p>
            <a:r>
              <a:rPr lang="fr-CH" sz="1400" i="1" dirty="0" err="1"/>
              <a:t>process</a:t>
            </a:r>
            <a:endParaRPr lang="fr-CH" sz="1400" i="1" dirty="0"/>
          </a:p>
        </p:txBody>
      </p:sp>
      <p:cxnSp>
        <p:nvCxnSpPr>
          <p:cNvPr id="68" name="Straight Arrow Connector 67">
            <a:extLst>
              <a:ext uri="{FF2B5EF4-FFF2-40B4-BE49-F238E27FC236}">
                <a16:creationId xmlns:a16="http://schemas.microsoft.com/office/drawing/2014/main" id="{76D3077C-6763-4198-90B9-56D7472FAF8F}"/>
              </a:ext>
            </a:extLst>
          </p:cNvPr>
          <p:cNvCxnSpPr>
            <a:stCxn id="53" idx="3"/>
            <a:endCxn id="59" idx="1"/>
          </p:cNvCxnSpPr>
          <p:nvPr/>
        </p:nvCxnSpPr>
        <p:spPr>
          <a:xfrm flipV="1">
            <a:off x="7905272" y="5080841"/>
            <a:ext cx="802908" cy="6"/>
          </a:xfrm>
          <a:prstGeom prst="straightConnector1">
            <a:avLst/>
          </a:prstGeom>
          <a:ln w="3175">
            <a:solidFill>
              <a:schemeClr val="tx1">
                <a:lumMod val="65000"/>
                <a:lumOff val="35000"/>
              </a:schemeClr>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69" name="Straight Arrow Connector 68">
            <a:extLst>
              <a:ext uri="{FF2B5EF4-FFF2-40B4-BE49-F238E27FC236}">
                <a16:creationId xmlns:a16="http://schemas.microsoft.com/office/drawing/2014/main" id="{A7379CE3-B80A-40DE-BE06-FDB79325BC93}"/>
              </a:ext>
            </a:extLst>
          </p:cNvPr>
          <p:cNvCxnSpPr>
            <a:cxnSpLocks/>
            <a:stCxn id="55" idx="2"/>
            <a:endCxn id="50" idx="0"/>
          </p:cNvCxnSpPr>
          <p:nvPr/>
        </p:nvCxnSpPr>
        <p:spPr>
          <a:xfrm>
            <a:off x="3661916" y="2140977"/>
            <a:ext cx="2829473" cy="987976"/>
          </a:xfrm>
          <a:prstGeom prst="straightConnector1">
            <a:avLst/>
          </a:prstGeom>
          <a:ln w="3175">
            <a:solidFill>
              <a:schemeClr val="tx1">
                <a:lumMod val="65000"/>
                <a:lumOff val="35000"/>
              </a:schemeClr>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70" name="Straight Arrow Connector 69">
            <a:extLst>
              <a:ext uri="{FF2B5EF4-FFF2-40B4-BE49-F238E27FC236}">
                <a16:creationId xmlns:a16="http://schemas.microsoft.com/office/drawing/2014/main" id="{C67A86DA-4768-41BB-8CF3-48A526DED5B8}"/>
              </a:ext>
            </a:extLst>
          </p:cNvPr>
          <p:cNvCxnSpPr>
            <a:stCxn id="54" idx="0"/>
            <a:endCxn id="50" idx="1"/>
          </p:cNvCxnSpPr>
          <p:nvPr/>
        </p:nvCxnSpPr>
        <p:spPr>
          <a:xfrm flipV="1">
            <a:off x="4628031" y="3532878"/>
            <a:ext cx="1276454" cy="1262719"/>
          </a:xfrm>
          <a:prstGeom prst="straightConnector1">
            <a:avLst/>
          </a:prstGeom>
          <a:ln w="3175">
            <a:solidFill>
              <a:schemeClr val="tx1">
                <a:lumMod val="65000"/>
                <a:lumOff val="35000"/>
              </a:schemeClr>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71" name="Straight Arrow Connector 70">
            <a:extLst>
              <a:ext uri="{FF2B5EF4-FFF2-40B4-BE49-F238E27FC236}">
                <a16:creationId xmlns:a16="http://schemas.microsoft.com/office/drawing/2014/main" id="{89BAC7EF-759B-459C-9225-17AD90F446D5}"/>
              </a:ext>
            </a:extLst>
          </p:cNvPr>
          <p:cNvCxnSpPr>
            <a:cxnSpLocks/>
            <a:stCxn id="52" idx="2"/>
            <a:endCxn id="50" idx="0"/>
          </p:cNvCxnSpPr>
          <p:nvPr/>
        </p:nvCxnSpPr>
        <p:spPr>
          <a:xfrm>
            <a:off x="5883132" y="2087309"/>
            <a:ext cx="608256" cy="1041644"/>
          </a:xfrm>
          <a:prstGeom prst="straightConnector1">
            <a:avLst/>
          </a:prstGeom>
          <a:ln w="15875">
            <a:solidFill>
              <a:schemeClr val="tx1"/>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cxnSp>
        <p:nvCxnSpPr>
          <p:cNvPr id="72" name="Straight Arrow Connector 71">
            <a:extLst>
              <a:ext uri="{FF2B5EF4-FFF2-40B4-BE49-F238E27FC236}">
                <a16:creationId xmlns:a16="http://schemas.microsoft.com/office/drawing/2014/main" id="{F8032687-D5DE-463A-A746-25B130BEE952}"/>
              </a:ext>
            </a:extLst>
          </p:cNvPr>
          <p:cNvCxnSpPr>
            <a:stCxn id="49" idx="2"/>
            <a:endCxn id="53" idx="3"/>
          </p:cNvCxnSpPr>
          <p:nvPr/>
        </p:nvCxnSpPr>
        <p:spPr>
          <a:xfrm flipH="1">
            <a:off x="7905272" y="3974763"/>
            <a:ext cx="1355878" cy="1106085"/>
          </a:xfrm>
          <a:prstGeom prst="straightConnector1">
            <a:avLst/>
          </a:prstGeom>
          <a:ln w="15875">
            <a:solidFill>
              <a:schemeClr val="tx1"/>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sp>
        <p:nvSpPr>
          <p:cNvPr id="73" name="TextBox 72">
            <a:extLst>
              <a:ext uri="{FF2B5EF4-FFF2-40B4-BE49-F238E27FC236}">
                <a16:creationId xmlns:a16="http://schemas.microsoft.com/office/drawing/2014/main" id="{2AECFFE8-A748-4BFC-A308-62E97545D8EC}"/>
              </a:ext>
            </a:extLst>
          </p:cNvPr>
          <p:cNvSpPr txBox="1"/>
          <p:nvPr/>
        </p:nvSpPr>
        <p:spPr>
          <a:xfrm>
            <a:off x="6054915" y="2350055"/>
            <a:ext cx="1161280" cy="523220"/>
          </a:xfrm>
          <a:prstGeom prst="rect">
            <a:avLst/>
          </a:prstGeom>
          <a:noFill/>
        </p:spPr>
        <p:txBody>
          <a:bodyPr wrap="none" rtlCol="0">
            <a:spAutoFit/>
          </a:bodyPr>
          <a:lstStyle/>
          <a:p>
            <a:pPr algn="ctr"/>
            <a:r>
              <a:rPr lang="fr-CH" sz="1400" i="1" dirty="0"/>
              <a:t>Check station</a:t>
            </a:r>
          </a:p>
          <a:p>
            <a:pPr algn="ctr"/>
            <a:r>
              <a:rPr lang="fr-CH" sz="1400" i="1" dirty="0" err="1"/>
              <a:t>metadata</a:t>
            </a:r>
            <a:endParaRPr lang="fr-CH" sz="1400" i="1" dirty="0"/>
          </a:p>
        </p:txBody>
      </p:sp>
      <p:cxnSp>
        <p:nvCxnSpPr>
          <p:cNvPr id="74" name="Straight Arrow Connector 73">
            <a:extLst>
              <a:ext uri="{FF2B5EF4-FFF2-40B4-BE49-F238E27FC236}">
                <a16:creationId xmlns:a16="http://schemas.microsoft.com/office/drawing/2014/main" id="{FE20EE14-6296-4D84-A48E-62F110ADE86F}"/>
              </a:ext>
            </a:extLst>
          </p:cNvPr>
          <p:cNvCxnSpPr>
            <a:stCxn id="50" idx="2"/>
            <a:endCxn id="53" idx="0"/>
          </p:cNvCxnSpPr>
          <p:nvPr/>
        </p:nvCxnSpPr>
        <p:spPr>
          <a:xfrm>
            <a:off x="6491388" y="3936801"/>
            <a:ext cx="269918" cy="712233"/>
          </a:xfrm>
          <a:prstGeom prst="straightConnector1">
            <a:avLst/>
          </a:prstGeom>
          <a:ln w="15875">
            <a:solidFill>
              <a:schemeClr val="tx1"/>
            </a:solidFill>
            <a:prstDash val="solid"/>
            <a:headEnd type="arrow"/>
            <a:tailEnd type="arrow"/>
          </a:ln>
        </p:spPr>
        <p:style>
          <a:lnRef idx="2">
            <a:schemeClr val="accent1"/>
          </a:lnRef>
          <a:fillRef idx="0">
            <a:schemeClr val="accent1"/>
          </a:fillRef>
          <a:effectRef idx="1">
            <a:schemeClr val="accent1"/>
          </a:effectRef>
          <a:fontRef idx="minor">
            <a:schemeClr val="tx1"/>
          </a:fontRef>
        </p:style>
      </p:cxnSp>
      <p:sp>
        <p:nvSpPr>
          <p:cNvPr id="75" name="TextBox 74">
            <a:extLst>
              <a:ext uri="{FF2B5EF4-FFF2-40B4-BE49-F238E27FC236}">
                <a16:creationId xmlns:a16="http://schemas.microsoft.com/office/drawing/2014/main" id="{2ADDA560-1FC8-4107-AF40-5992B36D13C8}"/>
              </a:ext>
            </a:extLst>
          </p:cNvPr>
          <p:cNvSpPr txBox="1"/>
          <p:nvPr/>
        </p:nvSpPr>
        <p:spPr>
          <a:xfrm>
            <a:off x="5518377" y="4009598"/>
            <a:ext cx="1447192" cy="523220"/>
          </a:xfrm>
          <a:prstGeom prst="rect">
            <a:avLst/>
          </a:prstGeom>
          <a:noFill/>
        </p:spPr>
        <p:txBody>
          <a:bodyPr wrap="none" rtlCol="0">
            <a:spAutoFit/>
          </a:bodyPr>
          <a:lstStyle/>
          <a:p>
            <a:pPr algn="ctr"/>
            <a:r>
              <a:rPr lang="fr-CH" sz="1400" i="1" dirty="0" err="1"/>
              <a:t>Review</a:t>
            </a:r>
            <a:r>
              <a:rPr lang="fr-CH" sz="1400" i="1" dirty="0"/>
              <a:t>, update</a:t>
            </a:r>
          </a:p>
          <a:p>
            <a:pPr algn="ctr"/>
            <a:r>
              <a:rPr lang="fr-CH" sz="1400" i="1" dirty="0"/>
              <a:t>Station </a:t>
            </a:r>
            <a:r>
              <a:rPr lang="fr-CH" sz="1400" i="1" dirty="0" err="1"/>
              <a:t>metadata</a:t>
            </a:r>
            <a:endParaRPr lang="fr-CH" sz="1400" i="1" dirty="0"/>
          </a:p>
        </p:txBody>
      </p:sp>
      <p:cxnSp>
        <p:nvCxnSpPr>
          <p:cNvPr id="76" name="Straight Arrow Connector 75">
            <a:extLst>
              <a:ext uri="{FF2B5EF4-FFF2-40B4-BE49-F238E27FC236}">
                <a16:creationId xmlns:a16="http://schemas.microsoft.com/office/drawing/2014/main" id="{1E60E995-FC33-4C6F-A9E3-166D53E8BBA6}"/>
              </a:ext>
            </a:extLst>
          </p:cNvPr>
          <p:cNvCxnSpPr>
            <a:cxnSpLocks/>
            <a:stCxn id="8" idx="4"/>
            <a:endCxn id="54" idx="0"/>
          </p:cNvCxnSpPr>
          <p:nvPr/>
        </p:nvCxnSpPr>
        <p:spPr>
          <a:xfrm>
            <a:off x="2742653" y="3930358"/>
            <a:ext cx="1885379" cy="865238"/>
          </a:xfrm>
          <a:prstGeom prst="straightConnector1">
            <a:avLst/>
          </a:prstGeom>
          <a:ln w="3175">
            <a:solidFill>
              <a:schemeClr val="tx1">
                <a:lumMod val="65000"/>
                <a:lumOff val="35000"/>
              </a:schemeClr>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77" name="Straight Arrow Connector 76">
            <a:extLst>
              <a:ext uri="{FF2B5EF4-FFF2-40B4-BE49-F238E27FC236}">
                <a16:creationId xmlns:a16="http://schemas.microsoft.com/office/drawing/2014/main" id="{2FD00024-42AA-4E45-BA3F-E3E1B7301A58}"/>
              </a:ext>
            </a:extLst>
          </p:cNvPr>
          <p:cNvCxnSpPr>
            <a:cxnSpLocks/>
            <a:stCxn id="8" idx="0"/>
            <a:endCxn id="55" idx="2"/>
          </p:cNvCxnSpPr>
          <p:nvPr/>
        </p:nvCxnSpPr>
        <p:spPr>
          <a:xfrm flipV="1">
            <a:off x="2742653" y="2140978"/>
            <a:ext cx="919263" cy="946871"/>
          </a:xfrm>
          <a:prstGeom prst="straightConnector1">
            <a:avLst/>
          </a:prstGeom>
          <a:ln w="3175">
            <a:solidFill>
              <a:schemeClr val="tx1">
                <a:lumMod val="65000"/>
                <a:lumOff val="35000"/>
              </a:schemeClr>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sp>
        <p:nvSpPr>
          <p:cNvPr id="8" name="Oval 7">
            <a:extLst>
              <a:ext uri="{FF2B5EF4-FFF2-40B4-BE49-F238E27FC236}">
                <a16:creationId xmlns:a16="http://schemas.microsoft.com/office/drawing/2014/main" id="{83F4940E-9B1D-4FB5-AA95-0F0631A74E17}"/>
              </a:ext>
            </a:extLst>
          </p:cNvPr>
          <p:cNvSpPr/>
          <p:nvPr/>
        </p:nvSpPr>
        <p:spPr>
          <a:xfrm>
            <a:off x="2341323" y="3087848"/>
            <a:ext cx="802659" cy="842510"/>
          </a:xfrm>
          <a:prstGeom prst="ellipse">
            <a:avLst/>
          </a:prstGeom>
          <a:gradFill>
            <a:gsLst>
              <a:gs pos="100000">
                <a:srgbClr val="74B743"/>
              </a:gs>
              <a:gs pos="100000">
                <a:schemeClr val="accent1">
                  <a:tint val="50000"/>
                  <a:shade val="100000"/>
                  <a:satMod val="350000"/>
                </a:schemeClr>
              </a:gs>
            </a:gsLst>
          </a:gra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WIS</a:t>
            </a:r>
          </a:p>
        </p:txBody>
      </p:sp>
      <p:cxnSp>
        <p:nvCxnSpPr>
          <p:cNvPr id="79" name="Straight Arrow Connector 78">
            <a:extLst>
              <a:ext uri="{FF2B5EF4-FFF2-40B4-BE49-F238E27FC236}">
                <a16:creationId xmlns:a16="http://schemas.microsoft.com/office/drawing/2014/main" id="{BEAC0239-1A9E-4413-B423-48E706731B4B}"/>
              </a:ext>
            </a:extLst>
          </p:cNvPr>
          <p:cNvCxnSpPr>
            <a:cxnSpLocks/>
            <a:stCxn id="48" idx="3"/>
            <a:endCxn id="50" idx="1"/>
          </p:cNvCxnSpPr>
          <p:nvPr/>
        </p:nvCxnSpPr>
        <p:spPr>
          <a:xfrm>
            <a:off x="4964459" y="3509423"/>
            <a:ext cx="940026" cy="23454"/>
          </a:xfrm>
          <a:prstGeom prst="straightConnector1">
            <a:avLst/>
          </a:prstGeom>
          <a:ln w="3175">
            <a:solidFill>
              <a:schemeClr val="tx1">
                <a:lumMod val="65000"/>
                <a:lumOff val="35000"/>
              </a:schemeClr>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81" name="Straight Arrow Connector 80">
            <a:extLst>
              <a:ext uri="{FF2B5EF4-FFF2-40B4-BE49-F238E27FC236}">
                <a16:creationId xmlns:a16="http://schemas.microsoft.com/office/drawing/2014/main" id="{62309F53-0FBA-458C-B338-92F52DCE0A89}"/>
              </a:ext>
            </a:extLst>
          </p:cNvPr>
          <p:cNvCxnSpPr>
            <a:cxnSpLocks/>
            <a:stCxn id="54" idx="0"/>
            <a:endCxn id="48" idx="2"/>
          </p:cNvCxnSpPr>
          <p:nvPr/>
        </p:nvCxnSpPr>
        <p:spPr>
          <a:xfrm flipH="1" flipV="1">
            <a:off x="4236467" y="3863028"/>
            <a:ext cx="391565" cy="932569"/>
          </a:xfrm>
          <a:prstGeom prst="straightConnector1">
            <a:avLst/>
          </a:prstGeom>
          <a:ln w="3175">
            <a:solidFill>
              <a:schemeClr val="tx1">
                <a:lumMod val="65000"/>
                <a:lumOff val="35000"/>
              </a:schemeClr>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cxnSp>
        <p:nvCxnSpPr>
          <p:cNvPr id="89" name="Straight Arrow Connector 88">
            <a:extLst>
              <a:ext uri="{FF2B5EF4-FFF2-40B4-BE49-F238E27FC236}">
                <a16:creationId xmlns:a16="http://schemas.microsoft.com/office/drawing/2014/main" id="{FBE26A5A-A079-4B75-A132-955DEF7A81BA}"/>
              </a:ext>
            </a:extLst>
          </p:cNvPr>
          <p:cNvCxnSpPr>
            <a:cxnSpLocks/>
            <a:stCxn id="48" idx="3"/>
            <a:endCxn id="53" idx="0"/>
          </p:cNvCxnSpPr>
          <p:nvPr/>
        </p:nvCxnSpPr>
        <p:spPr>
          <a:xfrm>
            <a:off x="4964460" y="3509423"/>
            <a:ext cx="1796847" cy="1139610"/>
          </a:xfrm>
          <a:prstGeom prst="straightConnector1">
            <a:avLst/>
          </a:prstGeom>
          <a:ln w="3175">
            <a:solidFill>
              <a:schemeClr val="tx1">
                <a:lumMod val="65000"/>
                <a:lumOff val="35000"/>
              </a:schemeClr>
            </a:solidFill>
            <a:prstDash val="sysDash"/>
            <a:headEnd type="arrow"/>
            <a:tailEnd type="arrow"/>
          </a:ln>
        </p:spPr>
        <p:style>
          <a:lnRef idx="2">
            <a:schemeClr val="accent1"/>
          </a:lnRef>
          <a:fillRef idx="0">
            <a:schemeClr val="accent1"/>
          </a:fillRef>
          <a:effectRef idx="1">
            <a:schemeClr val="accent1"/>
          </a:effectRef>
          <a:fontRef idx="minor">
            <a:schemeClr val="tx1"/>
          </a:fontRef>
        </p:style>
      </p:cxnSp>
      <p:grpSp>
        <p:nvGrpSpPr>
          <p:cNvPr id="51" name="Group 50">
            <a:extLst>
              <a:ext uri="{FF2B5EF4-FFF2-40B4-BE49-F238E27FC236}">
                <a16:creationId xmlns:a16="http://schemas.microsoft.com/office/drawing/2014/main" id="{15853D24-E810-4CBF-B03E-24B0B38F733D}"/>
              </a:ext>
            </a:extLst>
          </p:cNvPr>
          <p:cNvGrpSpPr/>
          <p:nvPr/>
        </p:nvGrpSpPr>
        <p:grpSpPr>
          <a:xfrm>
            <a:off x="4649449" y="1115838"/>
            <a:ext cx="5713752" cy="1514074"/>
            <a:chOff x="3125449" y="1084425"/>
            <a:chExt cx="5713752" cy="1718737"/>
          </a:xfrm>
        </p:grpSpPr>
        <p:sp>
          <p:nvSpPr>
            <p:cNvPr id="78" name="Rechteck 3">
              <a:extLst>
                <a:ext uri="{FF2B5EF4-FFF2-40B4-BE49-F238E27FC236}">
                  <a16:creationId xmlns:a16="http://schemas.microsoft.com/office/drawing/2014/main" id="{CD2A3A9E-2469-4EC8-80C5-BE7DAD1622B9}"/>
                </a:ext>
              </a:extLst>
            </p:cNvPr>
            <p:cNvSpPr/>
            <p:nvPr/>
          </p:nvSpPr>
          <p:spPr>
            <a:xfrm>
              <a:off x="3125449" y="1084425"/>
              <a:ext cx="5713752" cy="1718737"/>
            </a:xfrm>
            <a:prstGeom prst="rect">
              <a:avLst/>
            </a:prstGeom>
            <a:solidFill>
              <a:srgbClr val="FF9966">
                <a:alpha val="20000"/>
              </a:srgbClr>
            </a:solidFill>
            <a:ln w="3810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82" name="Rechteck 5">
              <a:extLst>
                <a:ext uri="{FF2B5EF4-FFF2-40B4-BE49-F238E27FC236}">
                  <a16:creationId xmlns:a16="http://schemas.microsoft.com/office/drawing/2014/main" id="{5AD6D359-72E0-42BD-A7F1-FE4D5A38E75D}"/>
                </a:ext>
              </a:extLst>
            </p:cNvPr>
            <p:cNvSpPr/>
            <p:nvPr/>
          </p:nvSpPr>
          <p:spPr>
            <a:xfrm>
              <a:off x="7517566" y="2239941"/>
              <a:ext cx="1246683" cy="562131"/>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de-DE" sz="4000" dirty="0">
                  <a:solidFill>
                    <a:srgbClr val="C00000"/>
                  </a:solidFill>
                  <a:effectLst>
                    <a:outerShdw blurRad="38100" dist="38100" dir="2700000" algn="tl">
                      <a:srgbClr val="000000">
                        <a:alpha val="43137"/>
                      </a:srgbClr>
                    </a:outerShdw>
                  </a:effectLst>
                </a:rPr>
                <a:t>RWC</a:t>
              </a:r>
            </a:p>
          </p:txBody>
        </p:sp>
      </p:grpSp>
      <p:sp>
        <p:nvSpPr>
          <p:cNvPr id="84" name="Rechteck 7">
            <a:extLst>
              <a:ext uri="{FF2B5EF4-FFF2-40B4-BE49-F238E27FC236}">
                <a16:creationId xmlns:a16="http://schemas.microsoft.com/office/drawing/2014/main" id="{58D3DE7C-2480-4177-A698-BEFA4FF4932E}"/>
              </a:ext>
            </a:extLst>
          </p:cNvPr>
          <p:cNvSpPr/>
          <p:nvPr/>
        </p:nvSpPr>
        <p:spPr>
          <a:xfrm>
            <a:off x="3410524" y="3060407"/>
            <a:ext cx="1653540" cy="856698"/>
          </a:xfrm>
          <a:prstGeom prst="rect">
            <a:avLst/>
          </a:prstGeom>
          <a:solidFill>
            <a:srgbClr val="EBF1DE">
              <a:alpha val="30196"/>
            </a:srgbClr>
          </a:solid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dirty="0"/>
          </a:p>
        </p:txBody>
      </p:sp>
      <p:sp>
        <p:nvSpPr>
          <p:cNvPr id="85" name="Rechteck 8">
            <a:extLst>
              <a:ext uri="{FF2B5EF4-FFF2-40B4-BE49-F238E27FC236}">
                <a16:creationId xmlns:a16="http://schemas.microsoft.com/office/drawing/2014/main" id="{C6EB3DEF-F175-4333-B1D6-FC814D91C994}"/>
              </a:ext>
            </a:extLst>
          </p:cNvPr>
          <p:cNvSpPr/>
          <p:nvPr/>
        </p:nvSpPr>
        <p:spPr>
          <a:xfrm>
            <a:off x="5792412" y="3036962"/>
            <a:ext cx="1386215" cy="974089"/>
          </a:xfrm>
          <a:prstGeom prst="rect">
            <a:avLst/>
          </a:prstGeom>
          <a:solidFill>
            <a:srgbClr val="EBF1DE">
              <a:alpha val="30196"/>
            </a:srgbClr>
          </a:solid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86" name="Rechteck 9">
            <a:extLst>
              <a:ext uri="{FF2B5EF4-FFF2-40B4-BE49-F238E27FC236}">
                <a16:creationId xmlns:a16="http://schemas.microsoft.com/office/drawing/2014/main" id="{9B568AD7-20B8-4AFD-8C1A-13890E666036}"/>
              </a:ext>
            </a:extLst>
          </p:cNvPr>
          <p:cNvSpPr/>
          <p:nvPr/>
        </p:nvSpPr>
        <p:spPr>
          <a:xfrm>
            <a:off x="8247828" y="2982712"/>
            <a:ext cx="2043274" cy="1044251"/>
          </a:xfrm>
          <a:prstGeom prst="rect">
            <a:avLst/>
          </a:prstGeom>
          <a:solidFill>
            <a:srgbClr val="EBF1DE">
              <a:alpha val="30196"/>
            </a:srgbClr>
          </a:solidFill>
          <a:ln>
            <a:solidFill>
              <a:schemeClr val="accent3">
                <a:lumMod val="75000"/>
              </a:schemeClr>
            </a:solid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e-DE"/>
          </a:p>
        </p:txBody>
      </p:sp>
      <p:sp>
        <p:nvSpPr>
          <p:cNvPr id="87" name="Rechteck 10">
            <a:extLst>
              <a:ext uri="{FF2B5EF4-FFF2-40B4-BE49-F238E27FC236}">
                <a16:creationId xmlns:a16="http://schemas.microsoft.com/office/drawing/2014/main" id="{D6A8F688-F544-4DA3-AED1-1475063681CC}"/>
              </a:ext>
            </a:extLst>
          </p:cNvPr>
          <p:cNvSpPr/>
          <p:nvPr/>
        </p:nvSpPr>
        <p:spPr>
          <a:xfrm>
            <a:off x="8820694" y="4001970"/>
            <a:ext cx="1966867" cy="611173"/>
          </a:xfrm>
          <a:prstGeom prst="rect">
            <a:avLst/>
          </a:prstGeom>
          <a:noFill/>
          <a:ln>
            <a:noFill/>
          </a:ln>
        </p:spPr>
        <p:style>
          <a:lnRef idx="2">
            <a:schemeClr val="accent3"/>
          </a:lnRef>
          <a:fillRef idx="1">
            <a:schemeClr val="lt1"/>
          </a:fillRef>
          <a:effectRef idx="0">
            <a:schemeClr val="accent3"/>
          </a:effectRef>
          <a:fontRef idx="minor">
            <a:schemeClr val="dk1"/>
          </a:fontRef>
        </p:style>
        <p:txBody>
          <a:bodyPr rtlCol="0" anchor="ctr"/>
          <a:lstStyle/>
          <a:p>
            <a:pPr algn="ctr"/>
            <a:r>
              <a:rPr lang="de-DE" sz="2400" dirty="0">
                <a:solidFill>
                  <a:schemeClr val="accent3">
                    <a:lumMod val="75000"/>
                  </a:schemeClr>
                </a:solidFill>
                <a:effectLst>
                  <a:outerShdw blurRad="38100" dist="38100" dir="2700000" algn="tl">
                    <a:srgbClr val="000000">
                      <a:alpha val="43137"/>
                    </a:srgbClr>
                  </a:outerShdw>
                </a:effectLst>
              </a:rPr>
              <a:t>WIGOS TOOLS</a:t>
            </a:r>
          </a:p>
        </p:txBody>
      </p:sp>
    </p:spTree>
    <p:extLst>
      <p:ext uri="{BB962C8B-B14F-4D97-AF65-F5344CB8AC3E}">
        <p14:creationId xmlns:p14="http://schemas.microsoft.com/office/powerpoint/2010/main" val="4211611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5"/>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6"/>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3" grpId="0" animBg="1"/>
      <p:bldP spid="44" grpId="0" animBg="1"/>
      <p:bldP spid="84" grpId="0" animBg="1"/>
      <p:bldP spid="85" grpId="0" animBg="1"/>
      <p:bldP spid="86" grpId="0" animBg="1"/>
      <p:bldP spid="8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9487771-2A50-271D-E0C8-6EC40F383607}"/>
              </a:ext>
            </a:extLst>
          </p:cNvPr>
          <p:cNvGraphicFramePr>
            <a:graphicFrameLocks noGrp="1"/>
          </p:cNvGraphicFramePr>
          <p:nvPr>
            <p:extLst>
              <p:ext uri="{D42A27DB-BD31-4B8C-83A1-F6EECF244321}">
                <p14:modId xmlns:p14="http://schemas.microsoft.com/office/powerpoint/2010/main" val="1922343348"/>
              </p:ext>
            </p:extLst>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dirty="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rgbClr val="005BAA"/>
                          </a:solidFill>
                          <a:latin typeface="Verdana" panose="020B0604030504040204" pitchFamily="34" charset="0"/>
                          <a:ea typeface="Verdana" panose="020B060403050404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8</a:t>
                      </a:fld>
                      <a:endParaRPr lang="en-US" sz="1200" b="0" dirty="0">
                        <a:solidFill>
                          <a:srgbClr val="005BAA"/>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551670588"/>
                  </a:ext>
                </a:extLst>
              </a:tr>
            </a:tbl>
          </a:graphicData>
        </a:graphic>
      </p:graphicFrame>
      <p:sp>
        <p:nvSpPr>
          <p:cNvPr id="8" name="Shape 79">
            <a:extLst>
              <a:ext uri="{FF2B5EF4-FFF2-40B4-BE49-F238E27FC236}">
                <a16:creationId xmlns:a16="http://schemas.microsoft.com/office/drawing/2014/main" id="{B5BC377C-C613-578C-AFA6-04181F81FE95}"/>
              </a:ext>
            </a:extLst>
          </p:cNvPr>
          <p:cNvSpPr/>
          <p:nvPr/>
        </p:nvSpPr>
        <p:spPr>
          <a:xfrm>
            <a:off x="0" y="291296"/>
            <a:ext cx="12192000" cy="448905"/>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ts val="3360"/>
              </a:lnSpc>
              <a:defRPr sz="1800"/>
            </a:pPr>
            <a:r>
              <a:rPr lang="en-US" sz="3600" dirty="0">
                <a:latin typeface="+mj-lt"/>
                <a:ea typeface="Verdana" panose="020B0604030504040204" pitchFamily="34" charset="0"/>
                <a:cs typeface="Verdana" panose="020B0604030504040204" pitchFamily="34" charset="0"/>
              </a:rPr>
              <a:t>The WDQMS Web Tool </a:t>
            </a:r>
            <a:r>
              <a:rPr lang="en-US" sz="2800" dirty="0">
                <a:solidFill>
                  <a:srgbClr val="005BAA"/>
                </a:solidFill>
                <a:latin typeface="+mj-lt"/>
                <a:ea typeface="Verdana" panose="020B0604030504040204" pitchFamily="34" charset="0"/>
                <a:cs typeface="Verdana" panose="020B0604030504040204" pitchFamily="34" charset="0"/>
              </a:rPr>
              <a:t>(</a:t>
            </a:r>
            <a:r>
              <a:rPr lang="fr-CH" sz="2800" dirty="0">
                <a:latin typeface="+mn-lt"/>
                <a:hlinkClick r:id="rId3"/>
              </a:rPr>
              <a:t>https://wdqms.wmo.int</a:t>
            </a:r>
            <a:r>
              <a:rPr lang="en-US" sz="2800" dirty="0">
                <a:solidFill>
                  <a:srgbClr val="005BAA"/>
                </a:solidFill>
                <a:latin typeface="+mj-lt"/>
                <a:ea typeface="Verdana" panose="020B0604030504040204" pitchFamily="34" charset="0"/>
              </a:rPr>
              <a:t>)</a:t>
            </a:r>
            <a:endParaRPr lang="fr-CH" sz="3200" dirty="0">
              <a:latin typeface="+mn-lt"/>
            </a:endParaRPr>
          </a:p>
        </p:txBody>
      </p:sp>
      <p:sp>
        <p:nvSpPr>
          <p:cNvPr id="2" name="Content Placeholder 2">
            <a:extLst>
              <a:ext uri="{FF2B5EF4-FFF2-40B4-BE49-F238E27FC236}">
                <a16:creationId xmlns:a16="http://schemas.microsoft.com/office/drawing/2014/main" id="{E68ED0B8-0458-43C6-294E-A06EAEF487A1}"/>
              </a:ext>
            </a:extLst>
          </p:cNvPr>
          <p:cNvSpPr txBox="1">
            <a:spLocks/>
          </p:cNvSpPr>
          <p:nvPr/>
        </p:nvSpPr>
        <p:spPr>
          <a:xfrm>
            <a:off x="585216" y="877824"/>
            <a:ext cx="10941766" cy="2353118"/>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1600" kern="1200">
                <a:solidFill>
                  <a:schemeClr val="tx1"/>
                </a:solidFill>
                <a:latin typeface="Verdana" panose="020B0604030504040204" pitchFamily="34" charset="0"/>
                <a:ea typeface="Verdana" panose="020B060403050404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600"/>
              </a:spcBef>
              <a:spcAft>
                <a:spcPts val="300"/>
              </a:spcAft>
              <a:buFont typeface="Arial" panose="020B0604020202020204" pitchFamily="34" charset="0"/>
              <a:buChar char="•"/>
            </a:pPr>
            <a:r>
              <a:rPr lang="en-CH" sz="2200" dirty="0">
                <a:latin typeface="+mn-lt"/>
              </a:rPr>
              <a:t>A web</a:t>
            </a:r>
            <a:r>
              <a:rPr lang="en-US" sz="2200" dirty="0">
                <a:latin typeface="+mn-lt"/>
              </a:rPr>
              <a:t>-</a:t>
            </a:r>
            <a:r>
              <a:rPr lang="en-CH" sz="2200" dirty="0">
                <a:latin typeface="+mn-lt"/>
              </a:rPr>
              <a:t>based tool for monitoring avail</a:t>
            </a:r>
            <a:r>
              <a:rPr lang="en-GB" sz="2200" dirty="0" err="1">
                <a:latin typeface="+mn-lt"/>
              </a:rPr>
              <a:t>abi</a:t>
            </a:r>
            <a:r>
              <a:rPr lang="en-CH" sz="2200" dirty="0" err="1">
                <a:latin typeface="+mn-lt"/>
              </a:rPr>
              <a:t>lity</a:t>
            </a:r>
            <a:r>
              <a:rPr lang="en-CH" sz="2200" dirty="0">
                <a:latin typeface="+mn-lt"/>
              </a:rPr>
              <a:t> and </a:t>
            </a:r>
            <a:r>
              <a:rPr lang="en-CH" sz="2200" dirty="0" err="1">
                <a:latin typeface="+mn-lt"/>
              </a:rPr>
              <a:t>qu</a:t>
            </a:r>
            <a:r>
              <a:rPr lang="en-GB" sz="2200" dirty="0">
                <a:latin typeface="+mn-lt"/>
              </a:rPr>
              <a:t>al</a:t>
            </a:r>
            <a:r>
              <a:rPr lang="en-CH" sz="2200" dirty="0" err="1">
                <a:latin typeface="+mn-lt"/>
              </a:rPr>
              <a:t>ity</a:t>
            </a:r>
            <a:r>
              <a:rPr lang="en-CH" sz="2200" dirty="0">
                <a:latin typeface="+mn-lt"/>
              </a:rPr>
              <a:t> of </a:t>
            </a:r>
            <a:r>
              <a:rPr lang="en-CH" sz="2200" b="1" dirty="0">
                <a:latin typeface="+mn-lt"/>
              </a:rPr>
              <a:t>observations </a:t>
            </a:r>
            <a:r>
              <a:rPr lang="en-CH" sz="2200" b="1" dirty="0" err="1">
                <a:latin typeface="+mn-lt"/>
              </a:rPr>
              <a:t>exc</a:t>
            </a:r>
            <a:r>
              <a:rPr lang="en-GB" sz="2200" b="1" dirty="0">
                <a:latin typeface="+mn-lt"/>
              </a:rPr>
              <a:t>ha</a:t>
            </a:r>
            <a:r>
              <a:rPr lang="en-CH" sz="2200" b="1" dirty="0" err="1">
                <a:latin typeface="+mn-lt"/>
              </a:rPr>
              <a:t>nged</a:t>
            </a:r>
            <a:r>
              <a:rPr lang="en-CH" sz="2200" b="1" dirty="0">
                <a:latin typeface="+mn-lt"/>
              </a:rPr>
              <a:t> internationally</a:t>
            </a:r>
            <a:r>
              <a:rPr lang="en-US" sz="2200" b="1" dirty="0">
                <a:latin typeface="+mn-lt"/>
              </a:rPr>
              <a:t> </a:t>
            </a:r>
            <a:r>
              <a:rPr lang="en-US" sz="2200" dirty="0">
                <a:latin typeface="+mn-lt"/>
              </a:rPr>
              <a:t>from </a:t>
            </a:r>
            <a:r>
              <a:rPr lang="en-GB" sz="2200" dirty="0">
                <a:latin typeface="+mn-lt"/>
              </a:rPr>
              <a:t>S</a:t>
            </a:r>
            <a:r>
              <a:rPr lang="en-CH" sz="2200" dirty="0" err="1">
                <a:latin typeface="+mn-lt"/>
              </a:rPr>
              <a:t>urface</a:t>
            </a:r>
            <a:r>
              <a:rPr lang="en-CH" sz="2200" dirty="0">
                <a:latin typeface="+mn-lt"/>
              </a:rPr>
              <a:t> </a:t>
            </a:r>
            <a:r>
              <a:rPr lang="en-US" sz="2200" dirty="0">
                <a:latin typeface="+mn-lt"/>
              </a:rPr>
              <a:t>stations and </a:t>
            </a:r>
            <a:r>
              <a:rPr lang="en-CH" sz="2200" dirty="0">
                <a:latin typeface="+mn-lt"/>
              </a:rPr>
              <a:t>Upper air </a:t>
            </a:r>
            <a:r>
              <a:rPr lang="en-US" sz="2200" dirty="0">
                <a:latin typeface="+mn-lt"/>
              </a:rPr>
              <a:t>stations</a:t>
            </a:r>
            <a:endParaRPr lang="en-CH" sz="2200" dirty="0">
              <a:latin typeface="+mn-lt"/>
            </a:endParaRPr>
          </a:p>
          <a:p>
            <a:pPr marL="342900" indent="-342900">
              <a:spcBef>
                <a:spcPts val="600"/>
              </a:spcBef>
              <a:spcAft>
                <a:spcPts val="300"/>
              </a:spcAft>
              <a:buFont typeface="Arial" panose="020B0604020202020204" pitchFamily="34" charset="0"/>
              <a:buChar char="•"/>
            </a:pPr>
            <a:r>
              <a:rPr lang="en-US" sz="2200" dirty="0">
                <a:latin typeface="+mn-lt"/>
              </a:rPr>
              <a:t>Further d</a:t>
            </a:r>
            <a:r>
              <a:rPr lang="en-CH" sz="2200" dirty="0" err="1">
                <a:latin typeface="+mn-lt"/>
              </a:rPr>
              <a:t>evelopment</a:t>
            </a:r>
            <a:r>
              <a:rPr lang="en-CH" sz="2200" dirty="0">
                <a:latin typeface="+mn-lt"/>
              </a:rPr>
              <a:t> </a:t>
            </a:r>
            <a:r>
              <a:rPr lang="en-US" sz="2200" dirty="0">
                <a:latin typeface="+mn-lt"/>
              </a:rPr>
              <a:t>going </a:t>
            </a:r>
            <a:r>
              <a:rPr lang="en-CH" sz="2200" dirty="0">
                <a:latin typeface="+mn-lt"/>
              </a:rPr>
              <a:t>on </a:t>
            </a:r>
            <a:r>
              <a:rPr lang="en-US" sz="2200" dirty="0">
                <a:latin typeface="+mn-lt"/>
              </a:rPr>
              <a:t>based on </a:t>
            </a:r>
            <a:r>
              <a:rPr lang="en-CH" sz="2200" dirty="0" err="1">
                <a:latin typeface="+mn-lt"/>
              </a:rPr>
              <a:t>requir</a:t>
            </a:r>
            <a:r>
              <a:rPr lang="en-GB" sz="2200" dirty="0">
                <a:latin typeface="+mn-lt"/>
              </a:rPr>
              <a:t>e</a:t>
            </a:r>
            <a:r>
              <a:rPr lang="en-CH" sz="2200" dirty="0" err="1">
                <a:latin typeface="+mn-lt"/>
              </a:rPr>
              <a:t>ments</a:t>
            </a:r>
            <a:r>
              <a:rPr lang="en-CH" sz="2200" dirty="0">
                <a:latin typeface="+mn-lt"/>
              </a:rPr>
              <a:t> and </a:t>
            </a:r>
            <a:r>
              <a:rPr lang="en-US" sz="2200" dirty="0">
                <a:latin typeface="+mn-lt"/>
              </a:rPr>
              <a:t>specifications for </a:t>
            </a:r>
            <a:r>
              <a:rPr lang="en-CH" sz="2200" dirty="0">
                <a:latin typeface="+mn-lt"/>
              </a:rPr>
              <a:t>the </a:t>
            </a:r>
            <a:r>
              <a:rPr lang="en-US" sz="2200" b="1" dirty="0">
                <a:latin typeface="+mn-lt"/>
              </a:rPr>
              <a:t>integration of additional </a:t>
            </a:r>
            <a:r>
              <a:rPr lang="en-CH" sz="2200" b="1" dirty="0">
                <a:latin typeface="+mn-lt"/>
              </a:rPr>
              <a:t>observing systems/</a:t>
            </a:r>
            <a:r>
              <a:rPr lang="en-US" sz="2200" b="1" dirty="0">
                <a:latin typeface="+mn-lt"/>
              </a:rPr>
              <a:t>networks</a:t>
            </a:r>
            <a:r>
              <a:rPr lang="en-CH" sz="2200" dirty="0">
                <a:latin typeface="+mn-lt"/>
              </a:rPr>
              <a:t> to be monitored</a:t>
            </a:r>
            <a:r>
              <a:rPr lang="en-US" sz="2200" dirty="0">
                <a:latin typeface="+mn-lt"/>
              </a:rPr>
              <a:t>, e.g. marine observations soon</a:t>
            </a:r>
          </a:p>
          <a:p>
            <a:pPr marL="342900" indent="-342900">
              <a:spcBef>
                <a:spcPts val="600"/>
              </a:spcBef>
              <a:spcAft>
                <a:spcPts val="300"/>
              </a:spcAft>
              <a:buFont typeface="Arial" panose="020B0604020202020204" pitchFamily="34" charset="0"/>
              <a:buChar char="•"/>
            </a:pPr>
            <a:r>
              <a:rPr lang="en-US" sz="2200" dirty="0">
                <a:latin typeface="+mn-lt"/>
              </a:rPr>
              <a:t>Consists of three modules:</a:t>
            </a:r>
          </a:p>
          <a:p>
            <a:pPr marL="1028700" lvl="1" indent="-342900">
              <a:spcBef>
                <a:spcPts val="600"/>
              </a:spcBef>
              <a:spcAft>
                <a:spcPts val="300"/>
              </a:spcAft>
            </a:pPr>
            <a:r>
              <a:rPr lang="en-US" sz="2000" dirty="0"/>
              <a:t>Near real time NWP monitoring; GBON availability; GCOS Networks</a:t>
            </a:r>
            <a:endParaRPr lang="en-CH" sz="2000" dirty="0"/>
          </a:p>
        </p:txBody>
      </p:sp>
      <p:grpSp>
        <p:nvGrpSpPr>
          <p:cNvPr id="17" name="Group 16">
            <a:extLst>
              <a:ext uri="{FF2B5EF4-FFF2-40B4-BE49-F238E27FC236}">
                <a16:creationId xmlns:a16="http://schemas.microsoft.com/office/drawing/2014/main" id="{9033157B-C383-E36B-3558-A225018E841F}"/>
              </a:ext>
            </a:extLst>
          </p:cNvPr>
          <p:cNvGrpSpPr>
            <a:grpSpLocks noChangeAspect="1"/>
          </p:cNvGrpSpPr>
          <p:nvPr/>
        </p:nvGrpSpPr>
        <p:grpSpPr>
          <a:xfrm>
            <a:off x="1537416" y="3275081"/>
            <a:ext cx="10496494" cy="3408824"/>
            <a:chOff x="853619" y="4172561"/>
            <a:chExt cx="7481991" cy="2429839"/>
          </a:xfrm>
        </p:grpSpPr>
        <p:pic>
          <p:nvPicPr>
            <p:cNvPr id="3" name="Grafik 7">
              <a:extLst>
                <a:ext uri="{FF2B5EF4-FFF2-40B4-BE49-F238E27FC236}">
                  <a16:creationId xmlns:a16="http://schemas.microsoft.com/office/drawing/2014/main" id="{D9D684D5-FCFB-11FE-551B-356BE0475100}"/>
                </a:ext>
              </a:extLst>
            </p:cNvPr>
            <p:cNvPicPr>
              <a:picLocks noChangeAspect="1"/>
            </p:cNvPicPr>
            <p:nvPr/>
          </p:nvPicPr>
          <p:blipFill>
            <a:blip r:embed="rId4"/>
            <a:stretch>
              <a:fillRect/>
            </a:stretch>
          </p:blipFill>
          <p:spPr>
            <a:xfrm>
              <a:off x="3616452" y="4172561"/>
              <a:ext cx="4719158" cy="2429839"/>
            </a:xfrm>
            <a:prstGeom prst="rect">
              <a:avLst/>
            </a:prstGeom>
          </p:spPr>
        </p:pic>
        <p:pic>
          <p:nvPicPr>
            <p:cNvPr id="4" name="Picture 8" descr="ECMWF">
              <a:extLst>
                <a:ext uri="{FF2B5EF4-FFF2-40B4-BE49-F238E27FC236}">
                  <a16:creationId xmlns:a16="http://schemas.microsoft.com/office/drawing/2014/main" id="{BA9DB8EA-9261-37B1-BF01-E65911A7DC84}"/>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619" y="4209140"/>
              <a:ext cx="720000" cy="55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3" descr="H:\Meetings Others\WMO\CBS\WIGOS_WDQMS\TT-WDQMS\WDQMS Training material\Collection of training material\images\JMA logo.gif">
              <a:extLst>
                <a:ext uri="{FF2B5EF4-FFF2-40B4-BE49-F238E27FC236}">
                  <a16:creationId xmlns:a16="http://schemas.microsoft.com/office/drawing/2014/main" id="{61830BB3-150E-755E-3AFD-1EE4FF97FC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3619" y="5988050"/>
              <a:ext cx="720000" cy="2820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5" descr="H:\Meetings Others\WMO\CBS\WIGOS_WDQMS\TT-WDQMS\WDQMS Training material\Collection of training material\images\ncep_80.gif">
              <a:extLst>
                <a:ext uri="{FF2B5EF4-FFF2-40B4-BE49-F238E27FC236}">
                  <a16:creationId xmlns:a16="http://schemas.microsoft.com/office/drawing/2014/main" id="{940F2C6B-7442-E63F-5134-E04BD73A0EA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3619" y="4847385"/>
              <a:ext cx="720000" cy="420438"/>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uppieren 11">
              <a:extLst>
                <a:ext uri="{FF2B5EF4-FFF2-40B4-BE49-F238E27FC236}">
                  <a16:creationId xmlns:a16="http://schemas.microsoft.com/office/drawing/2014/main" id="{36C4D73D-F6BF-6D9C-78F0-5F7181E52A2F}"/>
                </a:ext>
              </a:extLst>
            </p:cNvPr>
            <p:cNvGrpSpPr/>
            <p:nvPr/>
          </p:nvGrpSpPr>
          <p:grpSpPr>
            <a:xfrm>
              <a:off x="1692144" y="4761140"/>
              <a:ext cx="1247554" cy="988265"/>
              <a:chOff x="3136605" y="4694985"/>
              <a:chExt cx="1552354" cy="1293065"/>
            </a:xfrm>
          </p:grpSpPr>
          <p:sp>
            <p:nvSpPr>
              <p:cNvPr id="10" name="Flussdiagramm: Dokument 9">
                <a:extLst>
                  <a:ext uri="{FF2B5EF4-FFF2-40B4-BE49-F238E27FC236}">
                    <a16:creationId xmlns:a16="http://schemas.microsoft.com/office/drawing/2014/main" id="{8E12202F-9E00-D38F-0106-6054B37FC4B8}"/>
                  </a:ext>
                </a:extLst>
              </p:cNvPr>
              <p:cNvSpPr/>
              <p:nvPr/>
            </p:nvSpPr>
            <p:spPr>
              <a:xfrm>
                <a:off x="3136605" y="4694985"/>
                <a:ext cx="1095154" cy="835865"/>
              </a:xfrm>
              <a:prstGeom prst="flowChartDocumen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1" name="Flussdiagramm: Dokument 15">
                <a:extLst>
                  <a:ext uri="{FF2B5EF4-FFF2-40B4-BE49-F238E27FC236}">
                    <a16:creationId xmlns:a16="http://schemas.microsoft.com/office/drawing/2014/main" id="{0E1C0402-44BA-7556-9563-5915E936716F}"/>
                  </a:ext>
                </a:extLst>
              </p:cNvPr>
              <p:cNvSpPr/>
              <p:nvPr/>
            </p:nvSpPr>
            <p:spPr>
              <a:xfrm>
                <a:off x="3289005" y="4847385"/>
                <a:ext cx="1095154" cy="835865"/>
              </a:xfrm>
              <a:prstGeom prst="flowChartDocumen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Flussdiagramm: Dokument 16">
                <a:extLst>
                  <a:ext uri="{FF2B5EF4-FFF2-40B4-BE49-F238E27FC236}">
                    <a16:creationId xmlns:a16="http://schemas.microsoft.com/office/drawing/2014/main" id="{EA6A8561-6689-8989-80AA-41B9A5F52768}"/>
                  </a:ext>
                </a:extLst>
              </p:cNvPr>
              <p:cNvSpPr/>
              <p:nvPr/>
            </p:nvSpPr>
            <p:spPr>
              <a:xfrm>
                <a:off x="3441405" y="4999785"/>
                <a:ext cx="1095154" cy="835865"/>
              </a:xfrm>
              <a:prstGeom prst="flowChartDocumen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3" name="Flussdiagramm: Dokument 17">
                <a:extLst>
                  <a:ext uri="{FF2B5EF4-FFF2-40B4-BE49-F238E27FC236}">
                    <a16:creationId xmlns:a16="http://schemas.microsoft.com/office/drawing/2014/main" id="{8AA26A8B-50E3-6340-ED16-297094873A1D}"/>
                  </a:ext>
                </a:extLst>
              </p:cNvPr>
              <p:cNvSpPr/>
              <p:nvPr/>
            </p:nvSpPr>
            <p:spPr>
              <a:xfrm>
                <a:off x="3593805" y="5152185"/>
                <a:ext cx="1095154" cy="835865"/>
              </a:xfrm>
              <a:prstGeom prst="flowChartDocumen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grpSp>
        <p:pic>
          <p:nvPicPr>
            <p:cNvPr id="14" name="Picture 6">
              <a:extLst>
                <a:ext uri="{FF2B5EF4-FFF2-40B4-BE49-F238E27FC236}">
                  <a16:creationId xmlns:a16="http://schemas.microsoft.com/office/drawing/2014/main" id="{D5BE2145-3FFF-1A25-146A-BB86A41FF30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84063"/>
            <a:stretch/>
          </p:blipFill>
          <p:spPr bwMode="auto">
            <a:xfrm>
              <a:off x="1071874" y="5353350"/>
              <a:ext cx="310946" cy="520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Pfeil nach rechts 13">
              <a:extLst>
                <a:ext uri="{FF2B5EF4-FFF2-40B4-BE49-F238E27FC236}">
                  <a16:creationId xmlns:a16="http://schemas.microsoft.com/office/drawing/2014/main" id="{D3186991-8AAF-226A-2C8A-EEE8990C897B}"/>
                </a:ext>
              </a:extLst>
            </p:cNvPr>
            <p:cNvSpPr/>
            <p:nvPr/>
          </p:nvSpPr>
          <p:spPr>
            <a:xfrm>
              <a:off x="3083442" y="5228492"/>
              <a:ext cx="914400" cy="404437"/>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de-DE"/>
            </a:p>
          </p:txBody>
        </p:sp>
      </p:grpSp>
    </p:spTree>
    <p:extLst>
      <p:ext uri="{BB962C8B-B14F-4D97-AF65-F5344CB8AC3E}">
        <p14:creationId xmlns:p14="http://schemas.microsoft.com/office/powerpoint/2010/main" val="3144009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a:extLst>
              <a:ext uri="{FF2B5EF4-FFF2-40B4-BE49-F238E27FC236}">
                <a16:creationId xmlns:a16="http://schemas.microsoft.com/office/drawing/2014/main" id="{D9487771-2A50-271D-E0C8-6EC40F383607}"/>
              </a:ext>
            </a:extLst>
          </p:cNvPr>
          <p:cNvGraphicFramePr>
            <a:graphicFrameLocks noGrp="1"/>
          </p:cNvGraphicFramePr>
          <p:nvPr/>
        </p:nvGraphicFramePr>
        <p:xfrm>
          <a:off x="6830170" y="5933274"/>
          <a:ext cx="4904630" cy="918376"/>
        </p:xfrm>
        <a:graphic>
          <a:graphicData uri="http://schemas.openxmlformats.org/drawingml/2006/table">
            <a:tbl>
              <a:tblPr firstRow="1">
                <a:tableStyleId>{2D5ABB26-0587-4C30-8999-92F81FD0307C}</a:tableStyleId>
              </a:tblPr>
              <a:tblGrid>
                <a:gridCol w="2452315">
                  <a:extLst>
                    <a:ext uri="{9D8B030D-6E8A-4147-A177-3AD203B41FA5}">
                      <a16:colId xmlns:a16="http://schemas.microsoft.com/office/drawing/2014/main" val="1063476286"/>
                    </a:ext>
                  </a:extLst>
                </a:gridCol>
                <a:gridCol w="2452315">
                  <a:extLst>
                    <a:ext uri="{9D8B030D-6E8A-4147-A177-3AD203B41FA5}">
                      <a16:colId xmlns:a16="http://schemas.microsoft.com/office/drawing/2014/main" val="399418297"/>
                    </a:ext>
                  </a:extLst>
                </a:gridCol>
              </a:tblGrid>
              <a:tr h="918376">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endParaRPr lang="en-US" sz="1050" b="0" dirty="0">
                        <a:solidFill>
                          <a:srgbClr val="005BAA"/>
                        </a:solidFill>
                        <a:latin typeface="Verdana" panose="020B0604030504040204" pitchFamily="34" charset="0"/>
                        <a:ea typeface="Verdana" panose="020B0604030504040204" pitchFamily="34" charset="0"/>
                      </a:endParaRPr>
                    </a:p>
                  </a:txBody>
                  <a:tcPr anchor="ctr"/>
                </a:tc>
                <a:tc>
                  <a:txBody>
                    <a:bodyPr/>
                    <a:lstStyle/>
                    <a:p>
                      <a:pPr marL="0" marR="0" lvl="0" indent="0" algn="r" defTabSz="914400" rtl="0" eaLnBrk="1" fontAlgn="auto" latinLnBrk="0" hangingPunct="1">
                        <a:lnSpc>
                          <a:spcPct val="150000"/>
                        </a:lnSpc>
                        <a:spcBef>
                          <a:spcPts val="0"/>
                        </a:spcBef>
                        <a:spcAft>
                          <a:spcPts val="0"/>
                        </a:spcAft>
                        <a:buClrTx/>
                        <a:buSzTx/>
                        <a:buFontTx/>
                        <a:buNone/>
                        <a:tabLst/>
                        <a:defRPr/>
                      </a:pPr>
                      <a:fld id="{19283BD8-4331-4442-8D7F-5AA08B22643F}" type="slidenum">
                        <a:rPr lang="en-US" sz="1200" b="0" smtClean="0">
                          <a:solidFill>
                            <a:srgbClr val="005BAA"/>
                          </a:solidFill>
                          <a:latin typeface="Verdana" panose="020B0604030504040204" pitchFamily="34" charset="0"/>
                          <a:ea typeface="Verdana" panose="020B0604030504040204" pitchFamily="34" charset="0"/>
                        </a:rPr>
                        <a:pPr marL="0" marR="0" lvl="0" indent="0" algn="r" defTabSz="914400" rtl="0" eaLnBrk="1" fontAlgn="auto" latinLnBrk="0" hangingPunct="1">
                          <a:lnSpc>
                            <a:spcPct val="150000"/>
                          </a:lnSpc>
                          <a:spcBef>
                            <a:spcPts val="0"/>
                          </a:spcBef>
                          <a:spcAft>
                            <a:spcPts val="0"/>
                          </a:spcAft>
                          <a:buClrTx/>
                          <a:buSzTx/>
                          <a:buFontTx/>
                          <a:buNone/>
                          <a:tabLst/>
                          <a:defRPr/>
                        </a:pPr>
                        <a:t>9</a:t>
                      </a:fld>
                      <a:endParaRPr lang="en-US" sz="1200" b="0" dirty="0">
                        <a:solidFill>
                          <a:srgbClr val="005BAA"/>
                        </a:solidFill>
                        <a:latin typeface="Verdana" panose="020B0604030504040204" pitchFamily="34" charset="0"/>
                        <a:ea typeface="Verdana" panose="020B0604030504040204" pitchFamily="34" charset="0"/>
                      </a:endParaRPr>
                    </a:p>
                  </a:txBody>
                  <a:tcPr anchor="ctr"/>
                </a:tc>
                <a:extLst>
                  <a:ext uri="{0D108BD9-81ED-4DB2-BD59-A6C34878D82A}">
                    <a16:rowId xmlns:a16="http://schemas.microsoft.com/office/drawing/2014/main" val="551670588"/>
                  </a:ext>
                </a:extLst>
              </a:tr>
            </a:tbl>
          </a:graphicData>
        </a:graphic>
      </p:graphicFrame>
      <p:sp>
        <p:nvSpPr>
          <p:cNvPr id="8" name="Shape 79">
            <a:extLst>
              <a:ext uri="{FF2B5EF4-FFF2-40B4-BE49-F238E27FC236}">
                <a16:creationId xmlns:a16="http://schemas.microsoft.com/office/drawing/2014/main" id="{B5BC377C-C613-578C-AFA6-04181F81FE95}"/>
              </a:ext>
            </a:extLst>
          </p:cNvPr>
          <p:cNvSpPr/>
          <p:nvPr/>
        </p:nvSpPr>
        <p:spPr>
          <a:xfrm>
            <a:off x="0" y="291296"/>
            <a:ext cx="12192000" cy="448905"/>
          </a:xfrm>
          <a:prstGeom prst="rect">
            <a:avLst/>
          </a:prstGeom>
          <a:noFill/>
          <a:ln w="12700">
            <a:miter lim="400000"/>
          </a:ln>
          <a:extLst>
            <a:ext uri="{C572A759-6A51-4108-AA02-DFA0A04FC94B}">
              <ma14:wrappingTextBoxFlag xmlns:ma14="http://schemas.microsoft.com/office/mac/drawingml/2011/main" xmlns="" val="1"/>
            </a:ext>
          </a:extLst>
        </p:spPr>
        <p:txBody>
          <a:bodyPr wrap="square" lIns="0" tIns="0" rIns="0" bIns="0">
            <a:spAutoFit/>
          </a:bodyPr>
          <a:lstStyle/>
          <a:p>
            <a:pPr algn="ctr">
              <a:lnSpc>
                <a:spcPts val="3360"/>
              </a:lnSpc>
              <a:defRPr sz="1800"/>
            </a:pPr>
            <a:r>
              <a:rPr lang="en-US" sz="3600" dirty="0">
                <a:latin typeface="+mj-lt"/>
                <a:ea typeface="Verdana" panose="020B0604030504040204" pitchFamily="34" charset="0"/>
                <a:cs typeface="Verdana" panose="020B0604030504040204" pitchFamily="34" charset="0"/>
              </a:rPr>
              <a:t>WIGOS Tool: OSCAR/Surface</a:t>
            </a:r>
          </a:p>
        </p:txBody>
      </p:sp>
      <p:grpSp>
        <p:nvGrpSpPr>
          <p:cNvPr id="14" name="Gruppieren 3">
            <a:extLst>
              <a:ext uri="{FF2B5EF4-FFF2-40B4-BE49-F238E27FC236}">
                <a16:creationId xmlns:a16="http://schemas.microsoft.com/office/drawing/2014/main" id="{78828D80-D239-7D83-E49F-044D300986E3}"/>
              </a:ext>
            </a:extLst>
          </p:cNvPr>
          <p:cNvGrpSpPr/>
          <p:nvPr/>
        </p:nvGrpSpPr>
        <p:grpSpPr>
          <a:xfrm>
            <a:off x="714569" y="1983100"/>
            <a:ext cx="4685334" cy="753159"/>
            <a:chOff x="2184603" y="415"/>
            <a:chExt cx="6217716" cy="753159"/>
          </a:xfrm>
        </p:grpSpPr>
        <p:sp>
          <p:nvSpPr>
            <p:cNvPr id="15" name="Rechteck 7">
              <a:extLst>
                <a:ext uri="{FF2B5EF4-FFF2-40B4-BE49-F238E27FC236}">
                  <a16:creationId xmlns:a16="http://schemas.microsoft.com/office/drawing/2014/main" id="{F1C38115-734A-8538-1572-CD2CEED2B4FE}"/>
                </a:ext>
              </a:extLst>
            </p:cNvPr>
            <p:cNvSpPr/>
            <p:nvPr/>
          </p:nvSpPr>
          <p:spPr>
            <a:xfrm>
              <a:off x="2184603" y="416"/>
              <a:ext cx="6217716" cy="395908"/>
            </a:xfrm>
            <a:prstGeom prst="rect">
              <a:avLst/>
            </a:prstGeom>
            <a:noFill/>
            <a:ln>
              <a:noFill/>
            </a:ln>
            <a:effectLst/>
          </p:spPr>
        </p:sp>
        <p:sp>
          <p:nvSpPr>
            <p:cNvPr id="16" name="Textfeld 8">
              <a:extLst>
                <a:ext uri="{FF2B5EF4-FFF2-40B4-BE49-F238E27FC236}">
                  <a16:creationId xmlns:a16="http://schemas.microsoft.com/office/drawing/2014/main" id="{90697E43-0607-E564-210C-D744C23E511E}"/>
                </a:ext>
              </a:extLst>
            </p:cNvPr>
            <p:cNvSpPr txBox="1"/>
            <p:nvPr/>
          </p:nvSpPr>
          <p:spPr>
            <a:xfrm>
              <a:off x="2184603" y="415"/>
              <a:ext cx="4499983" cy="753159"/>
            </a:xfrm>
            <a:prstGeom prst="rect">
              <a:avLst/>
            </a:prstGeom>
            <a:noFill/>
            <a:ln>
              <a:noFill/>
            </a:ln>
            <a:effectLst/>
          </p:spPr>
          <p:txBody>
            <a:bodyPr spcFirstLastPara="0" vert="horz" wrap="square" lIns="38100" tIns="38100" rIns="38100" bIns="38100" numCol="1" spcCol="1270" anchor="b" anchorCtr="0">
              <a:noAutofit/>
            </a:bodyPr>
            <a:lstStyle/>
            <a:p>
              <a:pPr marL="0" marR="0" lvl="0" indent="0" defTabSz="889000" eaLnBrk="1" fontAlgn="auto" latinLnBrk="0" hangingPunct="1">
                <a:lnSpc>
                  <a:spcPct val="90000"/>
                </a:lnSpc>
                <a:spcBef>
                  <a:spcPct val="0"/>
                </a:spcBef>
                <a:spcAft>
                  <a:spcPct val="35000"/>
                </a:spcAft>
                <a:buClrTx/>
                <a:buSzTx/>
                <a:buFontTx/>
                <a:buNone/>
                <a:tabLst/>
                <a:defRPr/>
              </a:pPr>
              <a:r>
                <a:rPr kumimoji="0" lang="en-US" sz="2200" b="0" i="1"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rPr>
                <a:t>Observing Systems Capability Analysis and Review Tool</a:t>
              </a:r>
              <a:endParaRPr kumimoji="0" lang="en-CH" sz="2200" b="0" i="1" u="none" strike="noStrike" kern="0" cap="none" spc="0" normalizeH="0" baseline="0" noProof="0" dirty="0">
                <a:ln>
                  <a:noFill/>
                </a:ln>
                <a:solidFill>
                  <a:prstClr val="black">
                    <a:hueOff val="0"/>
                    <a:satOff val="0"/>
                    <a:lumOff val="0"/>
                    <a:alphaOff val="0"/>
                  </a:prstClr>
                </a:solidFill>
                <a:effectLst/>
                <a:uLnTx/>
                <a:uFillTx/>
                <a:latin typeface="Calibri"/>
                <a:ea typeface="+mn-ea"/>
                <a:cs typeface="+mn-cs"/>
              </a:endParaRPr>
            </a:p>
          </p:txBody>
        </p:sp>
      </p:grpSp>
      <p:pic>
        <p:nvPicPr>
          <p:cNvPr id="17" name="Grafik 9">
            <a:extLst>
              <a:ext uri="{FF2B5EF4-FFF2-40B4-BE49-F238E27FC236}">
                <a16:creationId xmlns:a16="http://schemas.microsoft.com/office/drawing/2014/main" id="{FAC14B7C-4334-44CD-5B11-6D5A421EEB4A}"/>
              </a:ext>
            </a:extLst>
          </p:cNvPr>
          <p:cNvPicPr>
            <a:picLocks noChangeAspect="1"/>
          </p:cNvPicPr>
          <p:nvPr/>
        </p:nvPicPr>
        <p:blipFill>
          <a:blip r:embed="rId3"/>
          <a:stretch>
            <a:fillRect/>
          </a:stretch>
        </p:blipFill>
        <p:spPr>
          <a:xfrm>
            <a:off x="4782065" y="851583"/>
            <a:ext cx="6612919" cy="5946546"/>
          </a:xfrm>
          <a:prstGeom prst="rect">
            <a:avLst/>
          </a:prstGeom>
        </p:spPr>
      </p:pic>
      <p:grpSp>
        <p:nvGrpSpPr>
          <p:cNvPr id="18" name="Gruppieren 10">
            <a:extLst>
              <a:ext uri="{FF2B5EF4-FFF2-40B4-BE49-F238E27FC236}">
                <a16:creationId xmlns:a16="http://schemas.microsoft.com/office/drawing/2014/main" id="{0D37C516-3E45-1892-9674-ADE3ED1FE300}"/>
              </a:ext>
            </a:extLst>
          </p:cNvPr>
          <p:cNvGrpSpPr/>
          <p:nvPr/>
        </p:nvGrpSpPr>
        <p:grpSpPr>
          <a:xfrm>
            <a:off x="541572" y="1452366"/>
            <a:ext cx="2184603" cy="395908"/>
            <a:chOff x="0" y="416"/>
            <a:chExt cx="2184603" cy="395908"/>
          </a:xfrm>
        </p:grpSpPr>
        <p:sp>
          <p:nvSpPr>
            <p:cNvPr id="19" name="Rechteck: obere Ecken abgerundet 11">
              <a:extLst>
                <a:ext uri="{FF2B5EF4-FFF2-40B4-BE49-F238E27FC236}">
                  <a16:creationId xmlns:a16="http://schemas.microsoft.com/office/drawing/2014/main" id="{32768910-DCD8-AD35-25CA-2BA5567170BD}"/>
                </a:ext>
              </a:extLst>
            </p:cNvPr>
            <p:cNvSpPr/>
            <p:nvPr/>
          </p:nvSpPr>
          <p:spPr>
            <a:xfrm>
              <a:off x="0" y="416"/>
              <a:ext cx="2184603" cy="395908"/>
            </a:xfrm>
            <a:prstGeom prst="round2SameRect">
              <a:avLst>
                <a:gd name="adj1" fmla="val 16670"/>
                <a:gd name="adj2" fmla="val 0"/>
              </a:avLst>
            </a:prstGeom>
            <a:solidFill>
              <a:srgbClr val="74B743">
                <a:alpha val="60000"/>
              </a:srgbClr>
            </a:solidFill>
            <a:ln w="25400" cap="flat" cmpd="sng" algn="ctr">
              <a:noFill/>
              <a:prstDash val="solid"/>
            </a:ln>
            <a:effectLst/>
          </p:spPr>
        </p:sp>
        <p:sp>
          <p:nvSpPr>
            <p:cNvPr id="20" name="Rechteck: obere Ecken abgerundet 4">
              <a:extLst>
                <a:ext uri="{FF2B5EF4-FFF2-40B4-BE49-F238E27FC236}">
                  <a16:creationId xmlns:a16="http://schemas.microsoft.com/office/drawing/2014/main" id="{ABC69BFC-4B4B-FB36-8D31-F1D799DDD42C}"/>
                </a:ext>
              </a:extLst>
            </p:cNvPr>
            <p:cNvSpPr txBox="1"/>
            <p:nvPr/>
          </p:nvSpPr>
          <p:spPr>
            <a:xfrm>
              <a:off x="19330" y="19746"/>
              <a:ext cx="2145943" cy="376578"/>
            </a:xfrm>
            <a:prstGeom prst="rect">
              <a:avLst/>
            </a:prstGeom>
            <a:noFill/>
            <a:ln>
              <a:noFill/>
            </a:ln>
            <a:effectLst/>
          </p:spPr>
          <p:txBody>
            <a:bodyPr spcFirstLastPara="0" vert="horz" wrap="square" lIns="40005" tIns="40005" rIns="40005" bIns="40005" numCol="1" spcCol="1270" anchor="ctr" anchorCtr="0">
              <a:noAutofit/>
            </a:bodyPr>
            <a:lstStyle/>
            <a:p>
              <a:pPr marL="0" marR="0" lvl="0" indent="0" algn="ctr" defTabSz="933450" eaLnBrk="1" fontAlgn="auto" latinLnBrk="0" hangingPunct="1">
                <a:lnSpc>
                  <a:spcPct val="90000"/>
                </a:lnSpc>
                <a:spcBef>
                  <a:spcPct val="0"/>
                </a:spcBef>
                <a:spcAft>
                  <a:spcPct val="35000"/>
                </a:spcAft>
                <a:buClrTx/>
                <a:buSzTx/>
                <a:buFontTx/>
                <a:buNone/>
                <a:tabLst/>
                <a:defRPr/>
              </a:pPr>
              <a:r>
                <a:rPr kumimoji="0" lang="en-US" sz="2100" b="1" i="0" u="none" strike="noStrike" kern="0" cap="none" spc="0" normalizeH="0" baseline="0" noProof="0" dirty="0">
                  <a:ln>
                    <a:noFill/>
                  </a:ln>
                  <a:solidFill>
                    <a:prstClr val="white"/>
                  </a:solidFill>
                  <a:effectLst/>
                  <a:uLnTx/>
                  <a:uFillTx/>
                  <a:latin typeface="Calibri"/>
                  <a:ea typeface="+mn-ea"/>
                  <a:cs typeface="+mn-cs"/>
                </a:rPr>
                <a:t>OSCAR/Surface</a:t>
              </a:r>
              <a:endParaRPr kumimoji="0" lang="en-CH" sz="2100" b="1" i="0" u="none" strike="noStrike" kern="0" cap="none" spc="0" normalizeH="0" baseline="0" noProof="0" dirty="0">
                <a:ln>
                  <a:noFill/>
                </a:ln>
                <a:solidFill>
                  <a:prstClr val="white"/>
                </a:solidFill>
                <a:effectLst/>
                <a:uLnTx/>
                <a:uFillTx/>
                <a:latin typeface="Calibri"/>
                <a:ea typeface="+mn-ea"/>
                <a:cs typeface="+mn-cs"/>
              </a:endParaRPr>
            </a:p>
          </p:txBody>
        </p:sp>
      </p:grpSp>
      <p:pic>
        <p:nvPicPr>
          <p:cNvPr id="21" name="Grafik 5">
            <a:extLst>
              <a:ext uri="{FF2B5EF4-FFF2-40B4-BE49-F238E27FC236}">
                <a16:creationId xmlns:a16="http://schemas.microsoft.com/office/drawing/2014/main" id="{83ED3F8C-AE2F-2916-B1CA-E70966937299}"/>
              </a:ext>
            </a:extLst>
          </p:cNvPr>
          <p:cNvPicPr>
            <a:picLocks noChangeAspect="1"/>
          </p:cNvPicPr>
          <p:nvPr/>
        </p:nvPicPr>
        <p:blipFill>
          <a:blip r:embed="rId4"/>
          <a:stretch>
            <a:fillRect/>
          </a:stretch>
        </p:blipFill>
        <p:spPr>
          <a:xfrm>
            <a:off x="342186" y="3204024"/>
            <a:ext cx="283416" cy="283416"/>
          </a:xfrm>
          <a:prstGeom prst="rect">
            <a:avLst/>
          </a:prstGeom>
        </p:spPr>
      </p:pic>
      <p:sp>
        <p:nvSpPr>
          <p:cNvPr id="22" name="Rechteck 6">
            <a:extLst>
              <a:ext uri="{FF2B5EF4-FFF2-40B4-BE49-F238E27FC236}">
                <a16:creationId xmlns:a16="http://schemas.microsoft.com/office/drawing/2014/main" id="{39102B59-6B93-63CF-36FC-64301AFD9E28}"/>
              </a:ext>
            </a:extLst>
          </p:cNvPr>
          <p:cNvSpPr/>
          <p:nvPr/>
        </p:nvSpPr>
        <p:spPr>
          <a:xfrm>
            <a:off x="669632" y="3145627"/>
            <a:ext cx="3673378" cy="400110"/>
          </a:xfrm>
          <a:prstGeom prst="rect">
            <a:avLst/>
          </a:prstGeom>
        </p:spPr>
        <p:txBody>
          <a:bodyPr wrap="none">
            <a:spAutoFit/>
          </a:bodyPr>
          <a:lstStyle/>
          <a:p>
            <a:pPr defTabSz="457200"/>
            <a:r>
              <a:rPr lang="de-DE" sz="2000" dirty="0">
                <a:solidFill>
                  <a:prstClr val="black"/>
                </a:solidFill>
                <a:latin typeface="Calibri"/>
                <a:hlinkClick r:id="rId5"/>
              </a:rPr>
              <a:t>https://oscar.wmo.int/surface/#/</a:t>
            </a:r>
            <a:r>
              <a:rPr lang="de-DE" sz="2000" dirty="0">
                <a:solidFill>
                  <a:prstClr val="black"/>
                </a:solidFill>
                <a:latin typeface="Calibri"/>
              </a:rPr>
              <a:t> </a:t>
            </a:r>
          </a:p>
        </p:txBody>
      </p:sp>
    </p:spTree>
    <p:extLst>
      <p:ext uri="{BB962C8B-B14F-4D97-AF65-F5344CB8AC3E}">
        <p14:creationId xmlns:p14="http://schemas.microsoft.com/office/powerpoint/2010/main" val="755118598"/>
      </p:ext>
    </p:extLst>
  </p:cSld>
  <p:clrMapOvr>
    <a:masterClrMapping/>
  </p:clrMapOvr>
</p:sld>
</file>

<file path=ppt/theme/theme1.xml><?xml version="1.0" encoding="utf-8"?>
<a:theme xmlns:a="http://schemas.openxmlformats.org/drawingml/2006/main" name="WMO_WHITE_Powerpoint_en_f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2BFD96979E1E4B409960509F1B29C56C" ma:contentTypeVersion="" ma:contentTypeDescription="Create a new document." ma:contentTypeScope="" ma:versionID="9fa763f22644f3852908b11bd41faa78">
  <xsd:schema xmlns:xsd="http://www.w3.org/2001/XMLSchema" xmlns:xs="http://www.w3.org/2001/XMLSchema" xmlns:p="http://schemas.microsoft.com/office/2006/metadata/properties" xmlns:ns2="f14d876b-62cc-43bb-abc1-9d013efad75e" targetNamespace="http://schemas.microsoft.com/office/2006/metadata/properties" ma:root="true" ma:fieldsID="38de8a32582e476379615190af83d8c3" ns2:_="">
    <xsd:import namespace="f14d876b-62cc-43bb-abc1-9d013efad75e"/>
    <xsd:element name="properties">
      <xsd:complexType>
        <xsd:sequence>
          <xsd:element name="documentManagement">
            <xsd:complexType>
              <xsd:all>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4d876b-62cc-43bb-abc1-9d013efad75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7B972B-DAF9-46BA-BF61-E7CC1EBA706B}">
  <ds:schemaRefs>
    <ds:schemaRef ds:uri="http://schemas.microsoft.com/office/2006/metadata/properties"/>
    <ds:schemaRef ds:uri="http://schemas.microsoft.com/office/2006/documentManagement/types"/>
    <ds:schemaRef ds:uri="http://purl.org/dc/elements/1.1/"/>
    <ds:schemaRef ds:uri="http://purl.org/dc/dcmitype/"/>
    <ds:schemaRef ds:uri="http://purl.org/dc/terms/"/>
    <ds:schemaRef ds:uri="http://www.w3.org/XML/1998/namespace"/>
    <ds:schemaRef ds:uri="5de35f24-3cd2-4c8b-85af-d05638d65bc4"/>
    <ds:schemaRef ds:uri="http://schemas.microsoft.com/office/infopath/2007/PartnerControls"/>
    <ds:schemaRef ds:uri="http://schemas.openxmlformats.org/package/2006/metadata/core-properties"/>
    <ds:schemaRef ds:uri="4e41490c-d54e-4032-baa7-d29626d553e5"/>
    <ds:schemaRef ds:uri="http://schemas.microsoft.com/sharepoint/v3"/>
    <ds:schemaRef ds:uri="3c76eea2-c21a-46e1-8f98-cfc2ba460d51"/>
    <ds:schemaRef ds:uri="96d886eb-95f6-47f3-bdfb-70dab5061c60"/>
  </ds:schemaRefs>
</ds:datastoreItem>
</file>

<file path=customXml/itemProps2.xml><?xml version="1.0" encoding="utf-8"?>
<ds:datastoreItem xmlns:ds="http://schemas.openxmlformats.org/officeDocument/2006/customXml" ds:itemID="{8BE4227F-095C-4C81-9AB8-6EA67F4B64AE}">
  <ds:schemaRefs>
    <ds:schemaRef ds:uri="http://schemas.microsoft.com/sharepoint/v3/contenttype/forms"/>
  </ds:schemaRefs>
</ds:datastoreItem>
</file>

<file path=customXml/itemProps3.xml><?xml version="1.0" encoding="utf-8"?>
<ds:datastoreItem xmlns:ds="http://schemas.openxmlformats.org/officeDocument/2006/customXml" ds:itemID="{0B0814E1-59AE-424A-8EC5-E47846675272}"/>
</file>

<file path=docProps/app.xml><?xml version="1.0" encoding="utf-8"?>
<Properties xmlns="http://schemas.openxmlformats.org/officeDocument/2006/extended-properties" xmlns:vt="http://schemas.openxmlformats.org/officeDocument/2006/docPropsVTypes">
  <TotalTime>378</TotalTime>
  <Words>2868</Words>
  <Application>Microsoft Office PowerPoint</Application>
  <PresentationFormat>Widescreen</PresentationFormat>
  <Paragraphs>347</Paragraphs>
  <Slides>30</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Narrow</vt:lpstr>
      <vt:lpstr>Bernard MT Condensed</vt:lpstr>
      <vt:lpstr>Calibri</vt:lpstr>
      <vt:lpstr>Symbol</vt:lpstr>
      <vt:lpstr>Verdana</vt:lpstr>
      <vt:lpstr>Wingdings</vt:lpstr>
      <vt:lpstr>WMO_WHITE_Powerpoint_en_fr</vt:lpstr>
      <vt:lpstr>PowerPoint Presentation</vt:lpstr>
      <vt:lpstr>General remarks</vt:lpstr>
      <vt:lpstr>Outline of the Pre-Information Session</vt:lpstr>
      <vt:lpstr>Introduction to Regional WIGOS Centres functions and status of implementation</vt:lpstr>
      <vt:lpstr>1. Background, concept and ToRS of RWCs</vt:lpstr>
      <vt:lpstr>2. Functions of RWCs</vt:lpstr>
      <vt:lpstr>3. The WDQMS process</vt:lpstr>
      <vt:lpstr>PowerPoint Presentation</vt:lpstr>
      <vt:lpstr>PowerPoint Presentation</vt:lpstr>
      <vt:lpstr>PowerPoint Presentation</vt:lpstr>
      <vt:lpstr>PowerPoint Presentation</vt:lpstr>
      <vt:lpstr>5. Roles and responsibilities</vt:lpstr>
      <vt:lpstr>PowerPoint Presentation</vt:lpstr>
      <vt:lpstr>PowerPoint Presentation</vt:lpstr>
      <vt:lpstr>7. Relevant documentation and learning material </vt:lpstr>
      <vt:lpstr>PowerPoint Presentation</vt:lpstr>
      <vt:lpstr> RWC Audits – to recall</vt:lpstr>
      <vt:lpstr>RWC Designation, assessment and  reconfirmation process</vt:lpstr>
      <vt:lpstr>RWC Audit Programme</vt:lpstr>
      <vt:lpstr>Audit Objectives</vt:lpstr>
      <vt:lpstr> Test/Pilot audit RWC Argentina</vt:lpstr>
      <vt:lpstr>Lessons learned</vt:lpstr>
      <vt:lpstr>Proposed way forward</vt:lpstr>
      <vt:lpstr>Tentative sequence of RWCs audits </vt:lpstr>
      <vt:lpstr>PowerPoint Presentation</vt:lpstr>
      <vt:lpstr>Proposed way forward towards a generic approach for all types of centres</vt:lpstr>
      <vt:lpstr>Proposed way forward towards a generic approach for all types of centres</vt:lpstr>
      <vt:lpstr>Study Group on Centres Assessment, Designation and Compliance Review (SG-ADCR)</vt:lpstr>
      <vt:lpstr>Study Group on Centres Assessment, Designation and Compliance Review (SG-ADCR)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Etienne Charpentier</dc:creator>
  <cp:lastModifiedBy>Luis Filipe NUNES</cp:lastModifiedBy>
  <cp:revision>71</cp:revision>
  <dcterms:created xsi:type="dcterms:W3CDTF">2021-11-18T10:14:05Z</dcterms:created>
  <dcterms:modified xsi:type="dcterms:W3CDTF">2024-04-01T21:00:46Z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0x0101002BFD96979E1E4B409960509F1B29C56C</vt:lpwstr>
  </property>
  <property fmtid="{D5CDD505-2E9C-101B-9397-08002B2CF9AE}" pid="3" name="MediaServiceImageTags">
    <vt:lpwstr/>
  </property>
</Properties>
</file>